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9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2F6E-8CF3-45E8-9B85-65755F04CE6B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39F8-98DC-42FC-B303-C3AB4CE486E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796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2F6E-8CF3-45E8-9B85-65755F04CE6B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39F8-98DC-42FC-B303-C3AB4CE486E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370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2F6E-8CF3-45E8-9B85-65755F04CE6B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39F8-98DC-42FC-B303-C3AB4CE486E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247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2F6E-8CF3-45E8-9B85-65755F04CE6B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39F8-98DC-42FC-B303-C3AB4CE486E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056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2F6E-8CF3-45E8-9B85-65755F04CE6B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39F8-98DC-42FC-B303-C3AB4CE486E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8169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2F6E-8CF3-45E8-9B85-65755F04CE6B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39F8-98DC-42FC-B303-C3AB4CE486E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092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2F6E-8CF3-45E8-9B85-65755F04CE6B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39F8-98DC-42FC-B303-C3AB4CE486E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4952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2F6E-8CF3-45E8-9B85-65755F04CE6B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39F8-98DC-42FC-B303-C3AB4CE486E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8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2F6E-8CF3-45E8-9B85-65755F04CE6B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39F8-98DC-42FC-B303-C3AB4CE486E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105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2F6E-8CF3-45E8-9B85-65755F04CE6B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39F8-98DC-42FC-B303-C3AB4CE486E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59394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2F6E-8CF3-45E8-9B85-65755F04CE6B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39F8-98DC-42FC-B303-C3AB4CE486E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275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32F6E-8CF3-45E8-9B85-65755F04CE6B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A39F8-98DC-42FC-B303-C3AB4CE486E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23933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opolis.si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188DF7-B5CE-4450-BEA5-5CD47EA84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8044"/>
            <a:ext cx="9144000" cy="2479675"/>
          </a:xfrm>
        </p:spPr>
        <p:txBody>
          <a:bodyPr>
            <a:noAutofit/>
          </a:bodyPr>
          <a:lstStyle/>
          <a:p>
            <a:r>
              <a:rPr lang="sl-SI" sz="4400" b="1" dirty="0">
                <a:solidFill>
                  <a:srgbClr val="0070C0"/>
                </a:solidFill>
              </a:rPr>
              <a:t>NAVODILA ZA PRIJAVO UČENCEV NA </a:t>
            </a:r>
            <a:r>
              <a:rPr lang="sl-SI" sz="4400" b="1" dirty="0" smtClean="0">
                <a:solidFill>
                  <a:srgbClr val="0070C0"/>
                </a:solidFill>
              </a:rPr>
              <a:t>OBVEZNE  </a:t>
            </a:r>
            <a:r>
              <a:rPr lang="sl-SI" sz="4400" b="1" dirty="0">
                <a:solidFill>
                  <a:srgbClr val="0070C0"/>
                </a:solidFill>
              </a:rPr>
              <a:t>IZBIRNE PREDMETE  ZA ŠOLSKO LETO </a:t>
            </a:r>
            <a:r>
              <a:rPr lang="sl-SI" sz="4400" b="1" dirty="0" smtClean="0">
                <a:solidFill>
                  <a:srgbClr val="0070C0"/>
                </a:solidFill>
              </a:rPr>
              <a:t>2021/22</a:t>
            </a:r>
            <a:endParaRPr lang="sl-SI" sz="4400" b="1" dirty="0">
              <a:solidFill>
                <a:srgbClr val="0070C0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63CC87E-6804-416A-97E6-187EC7599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008624"/>
          </a:xfrm>
        </p:spPr>
        <p:txBody>
          <a:bodyPr>
            <a:noAutofit/>
          </a:bodyPr>
          <a:lstStyle/>
          <a:p>
            <a:endParaRPr lang="sl-SI" sz="2400" b="1" dirty="0" smtClean="0">
              <a:solidFill>
                <a:srgbClr val="0070C0"/>
              </a:solidFill>
            </a:endParaRPr>
          </a:p>
          <a:p>
            <a:r>
              <a:rPr lang="sl-SI" sz="2400" b="1" dirty="0" smtClean="0">
                <a:solidFill>
                  <a:srgbClr val="0070C0"/>
                </a:solidFill>
              </a:rPr>
              <a:t>Prijava </a:t>
            </a:r>
            <a:r>
              <a:rPr lang="sl-SI" sz="2400" b="1" dirty="0">
                <a:solidFill>
                  <a:srgbClr val="0070C0"/>
                </a:solidFill>
              </a:rPr>
              <a:t>je </a:t>
            </a:r>
            <a:r>
              <a:rPr lang="sl-SI" sz="2400" b="1" dirty="0" smtClean="0">
                <a:solidFill>
                  <a:srgbClr val="0070C0"/>
                </a:solidFill>
              </a:rPr>
              <a:t>mogoča </a:t>
            </a:r>
            <a:r>
              <a:rPr lang="sl-SI" sz="2400" b="1" dirty="0">
                <a:solidFill>
                  <a:srgbClr val="0070C0"/>
                </a:solidFill>
              </a:rPr>
              <a:t>do </a:t>
            </a:r>
            <a:r>
              <a:rPr lang="sl-SI" b="1" u="sng" dirty="0" smtClean="0">
                <a:solidFill>
                  <a:srgbClr val="FF0000"/>
                </a:solidFill>
              </a:rPr>
              <a:t>četrtka</a:t>
            </a:r>
            <a:r>
              <a:rPr lang="sl-SI" sz="2400" b="1" u="sng" dirty="0" smtClean="0">
                <a:solidFill>
                  <a:srgbClr val="FF0000"/>
                </a:solidFill>
              </a:rPr>
              <a:t>, 22. </a:t>
            </a:r>
            <a:r>
              <a:rPr lang="sl-SI" sz="2400" b="1" u="sng" dirty="0">
                <a:solidFill>
                  <a:srgbClr val="FF0000"/>
                </a:solidFill>
              </a:rPr>
              <a:t>4. </a:t>
            </a:r>
            <a:r>
              <a:rPr lang="sl-SI" sz="2400" b="1" u="sng" dirty="0" smtClean="0">
                <a:solidFill>
                  <a:srgbClr val="FF0000"/>
                </a:solidFill>
              </a:rPr>
              <a:t>2021.</a:t>
            </a:r>
            <a:endParaRPr lang="sl-SI" sz="2400" b="1" u="sng" dirty="0" smtClean="0">
              <a:solidFill>
                <a:srgbClr val="FF0000"/>
              </a:solidFill>
            </a:endParaRPr>
          </a:p>
          <a:p>
            <a:endParaRPr lang="sl-SI" sz="2400" b="1" dirty="0">
              <a:solidFill>
                <a:srgbClr val="0070C0"/>
              </a:solidFill>
            </a:endParaRPr>
          </a:p>
          <a:p>
            <a:r>
              <a:rPr lang="sl-SI" sz="2400" dirty="0">
                <a:solidFill>
                  <a:srgbClr val="0070C0"/>
                </a:solidFill>
              </a:rPr>
              <a:t>Več informacij na splošno o </a:t>
            </a:r>
            <a:r>
              <a:rPr lang="sl-SI" sz="2400" dirty="0" smtClean="0">
                <a:solidFill>
                  <a:srgbClr val="0070C0"/>
                </a:solidFill>
              </a:rPr>
              <a:t>obveznih </a:t>
            </a:r>
            <a:r>
              <a:rPr lang="sl-SI" sz="2400" dirty="0">
                <a:solidFill>
                  <a:srgbClr val="0070C0"/>
                </a:solidFill>
              </a:rPr>
              <a:t>izbirnih predmetih ter </a:t>
            </a: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400" dirty="0" smtClean="0">
                <a:solidFill>
                  <a:srgbClr val="0070C0"/>
                </a:solidFill>
              </a:rPr>
              <a:t>podrobno </a:t>
            </a:r>
            <a:r>
              <a:rPr lang="sl-SI" sz="2400" dirty="0">
                <a:solidFill>
                  <a:srgbClr val="0070C0"/>
                </a:solidFill>
              </a:rPr>
              <a:t>o  posameznih predmetih najdete </a:t>
            </a:r>
            <a:r>
              <a:rPr lang="sl-SI" sz="2400" dirty="0" smtClean="0">
                <a:solidFill>
                  <a:srgbClr val="0070C0"/>
                </a:solidFill>
              </a:rPr>
              <a:t>na </a:t>
            </a:r>
            <a:r>
              <a:rPr lang="sl-SI" sz="2400" dirty="0">
                <a:solidFill>
                  <a:srgbClr val="0070C0"/>
                </a:solidFill>
              </a:rPr>
              <a:t>spletni strani šole. </a:t>
            </a:r>
          </a:p>
        </p:txBody>
      </p:sp>
    </p:spTree>
    <p:extLst>
      <p:ext uri="{BB962C8B-B14F-4D97-AF65-F5344CB8AC3E}">
        <p14:creationId xmlns:p14="http://schemas.microsoft.com/office/powerpoint/2010/main" val="40603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80055E-2815-4241-87ED-8D34A172B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u="sng" dirty="0">
                <a:solidFill>
                  <a:srgbClr val="0070C0"/>
                </a:solidFill>
              </a:rPr>
              <a:t>1. KORAK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5482803-D09F-4F20-926A-A85089E30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812" y="1603602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V brskalnik vpišite </a:t>
            </a:r>
            <a:r>
              <a:rPr lang="sl-SI" dirty="0" err="1">
                <a:solidFill>
                  <a:srgbClr val="0070C0"/>
                </a:solidFill>
              </a:rPr>
              <a:t>LO.Polis</a:t>
            </a:r>
            <a:endParaRPr lang="sl-SI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Vstopili ste na spletno stran 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  <a:hlinkClick r:id="rId2"/>
              </a:rPr>
              <a:t>www.lopolis.si</a:t>
            </a:r>
            <a:endParaRPr lang="sl-SI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Vpišite svoje uporabniško ime in geslo, ki je navedeno na prijavnici.</a:t>
            </a: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7" name="Označba mesta vseb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397" y="1825625"/>
            <a:ext cx="483361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67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FF3C753-41B1-4CED-94E5-BA84A05B0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u="sng" dirty="0">
                <a:solidFill>
                  <a:srgbClr val="0070C0"/>
                </a:solidFill>
              </a:rPr>
              <a:t>2. KORAK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673D815-4138-4D91-BB2D-7F04D66600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57928" cy="4351338"/>
          </a:xfrm>
        </p:spPr>
        <p:txBody>
          <a:bodyPr/>
          <a:lstStyle/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Klik na </a:t>
            </a:r>
            <a:r>
              <a:rPr lang="sl-SI" dirty="0" smtClean="0">
                <a:solidFill>
                  <a:srgbClr val="0070C0"/>
                </a:solidFill>
              </a:rPr>
              <a:t>ikono</a:t>
            </a:r>
            <a:r>
              <a:rPr lang="sl-SI" dirty="0" smtClean="0">
                <a:solidFill>
                  <a:srgbClr val="0070C0"/>
                </a:solidFill>
              </a:rPr>
              <a:t> ‚Izbirni </a:t>
            </a:r>
            <a:r>
              <a:rPr lang="sl-SI" dirty="0">
                <a:solidFill>
                  <a:srgbClr val="0070C0"/>
                </a:solidFill>
              </a:rPr>
              <a:t>predmeti‘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714" y="1825625"/>
            <a:ext cx="4737463" cy="4322098"/>
          </a:xfrm>
          <a:prstGeom prst="rect">
            <a:avLst/>
          </a:prstGeom>
        </p:spPr>
      </p:pic>
      <p:cxnSp>
        <p:nvCxnSpPr>
          <p:cNvPr id="9" name="Raven puščični povezovalnik 8"/>
          <p:cNvCxnSpPr/>
          <p:nvPr/>
        </p:nvCxnSpPr>
        <p:spPr>
          <a:xfrm>
            <a:off x="4127863" y="2264229"/>
            <a:ext cx="2429691" cy="31873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40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588D93-3C13-40FC-BEEC-654073A14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u="sng" dirty="0">
                <a:solidFill>
                  <a:srgbClr val="0070C0"/>
                </a:solidFill>
              </a:rPr>
              <a:t>3</a:t>
            </a:r>
            <a:r>
              <a:rPr lang="sl-SI" b="1" u="sng" dirty="0" smtClean="0">
                <a:solidFill>
                  <a:srgbClr val="0070C0"/>
                </a:solidFill>
              </a:rPr>
              <a:t>. </a:t>
            </a:r>
            <a:r>
              <a:rPr lang="sl-SI" b="1" u="sng" dirty="0">
                <a:solidFill>
                  <a:srgbClr val="0070C0"/>
                </a:solidFill>
              </a:rPr>
              <a:t>KORAK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AC32645-8D40-412A-A2E2-FE3F3859CC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Vstopili ste v ‚vaš del‘ </a:t>
            </a:r>
            <a:r>
              <a:rPr lang="sl-SI" dirty="0" err="1">
                <a:solidFill>
                  <a:srgbClr val="0070C0"/>
                </a:solidFill>
              </a:rPr>
              <a:t>Lopolis</a:t>
            </a:r>
            <a:r>
              <a:rPr lang="sl-SI" dirty="0">
                <a:solidFill>
                  <a:srgbClr val="0070C0"/>
                </a:solidFill>
              </a:rPr>
              <a:t> portala.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Del, ki ga vidite, učencu omogoča komunikacijo z učitelji (in obratno). </a:t>
            </a: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Klik na vrstico ‚izbirni predmeti‘</a:t>
            </a:r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9BA8A44C-A789-44C0-8EA0-5D4FB8CFB4B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959" y="1541949"/>
            <a:ext cx="4754563" cy="2359303"/>
          </a:xfrm>
        </p:spPr>
      </p:pic>
      <p:cxnSp>
        <p:nvCxnSpPr>
          <p:cNvPr id="8" name="Raven puščični povezovalnik 7">
            <a:extLst>
              <a:ext uri="{FF2B5EF4-FFF2-40B4-BE49-F238E27FC236}">
                <a16:creationId xmlns:a16="http://schemas.microsoft.com/office/drawing/2014/main" id="{BE1F3AD4-0114-4F40-A161-3C87443C009A}"/>
              </a:ext>
            </a:extLst>
          </p:cNvPr>
          <p:cNvCxnSpPr>
            <a:cxnSpLocks/>
          </p:cNvCxnSpPr>
          <p:nvPr/>
        </p:nvCxnSpPr>
        <p:spPr>
          <a:xfrm flipV="1">
            <a:off x="4937760" y="1878828"/>
            <a:ext cx="1791241" cy="20224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57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194F80-D599-443F-A505-F1035F226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2511"/>
          </a:xfrm>
        </p:spPr>
        <p:txBody>
          <a:bodyPr/>
          <a:lstStyle/>
          <a:p>
            <a:r>
              <a:rPr lang="sl-SI" b="1" u="sng" dirty="0">
                <a:solidFill>
                  <a:srgbClr val="0070C0"/>
                </a:solidFill>
              </a:rPr>
              <a:t>4</a:t>
            </a:r>
            <a:r>
              <a:rPr lang="sl-SI" b="1" u="sng" dirty="0" smtClean="0">
                <a:solidFill>
                  <a:srgbClr val="0070C0"/>
                </a:solidFill>
              </a:rPr>
              <a:t>. </a:t>
            </a:r>
            <a:r>
              <a:rPr lang="sl-SI" b="1" u="sng" dirty="0">
                <a:solidFill>
                  <a:srgbClr val="0070C0"/>
                </a:solidFill>
              </a:rPr>
              <a:t>KORAK </a:t>
            </a:r>
            <a:r>
              <a:rPr lang="sl-SI" b="1" dirty="0">
                <a:solidFill>
                  <a:srgbClr val="0070C0"/>
                </a:solidFill>
              </a:rPr>
              <a:t>– določitev predmetov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E43099D-16A1-46D0-896D-B151075AD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4878" y="1825625"/>
            <a:ext cx="4971738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AutoNum type="arabicPeriod"/>
            </a:pPr>
            <a:r>
              <a:rPr lang="sl-SI" dirty="0" smtClean="0">
                <a:solidFill>
                  <a:srgbClr val="0070C0"/>
                </a:solidFill>
              </a:rPr>
              <a:t>Želena predmeta </a:t>
            </a:r>
            <a:r>
              <a:rPr lang="sl-SI" dirty="0">
                <a:solidFill>
                  <a:srgbClr val="0070C0"/>
                </a:solidFill>
              </a:rPr>
              <a:t>označite s </a:t>
            </a:r>
            <a:endParaRPr lang="sl-SI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l-SI" dirty="0" smtClean="0">
                <a:solidFill>
                  <a:srgbClr val="0070C0"/>
                </a:solidFill>
              </a:rPr>
              <a:t>klikom </a:t>
            </a:r>
            <a:r>
              <a:rPr lang="sl-SI" dirty="0">
                <a:solidFill>
                  <a:srgbClr val="0070C0"/>
                </a:solidFill>
              </a:rPr>
              <a:t>na modro puščico</a:t>
            </a:r>
            <a:r>
              <a:rPr lang="sl-SI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2. Rezervni predmet določite s klikom na oranžno </a:t>
            </a:r>
            <a:r>
              <a:rPr lang="sl-SI" dirty="0" smtClean="0">
                <a:solidFill>
                  <a:srgbClr val="0070C0"/>
                </a:solidFill>
              </a:rPr>
              <a:t>puščico. </a:t>
            </a: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3. Ko </a:t>
            </a:r>
            <a:r>
              <a:rPr lang="sl-SI" dirty="0">
                <a:solidFill>
                  <a:srgbClr val="0070C0"/>
                </a:solidFill>
              </a:rPr>
              <a:t>zapustite stran, se vaša izbira samodejno shrani.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3097B1F3-31A9-49AE-98A6-5CF5AEB89A0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1417638"/>
            <a:ext cx="5384800" cy="4525962"/>
          </a:xfrm>
        </p:spPr>
      </p:pic>
      <p:pic>
        <p:nvPicPr>
          <p:cNvPr id="7" name="Slika 6" descr="LoPolis - Mozilla Firefox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134" y="1417637"/>
            <a:ext cx="6300866" cy="5293145"/>
          </a:xfrm>
          <a:prstGeom prst="rect">
            <a:avLst/>
          </a:prstGeom>
        </p:spPr>
      </p:pic>
      <p:sp>
        <p:nvSpPr>
          <p:cNvPr id="9" name="Pravokotnik 8"/>
          <p:cNvSpPr/>
          <p:nvPr/>
        </p:nvSpPr>
        <p:spPr>
          <a:xfrm>
            <a:off x="11582400" y="2147799"/>
            <a:ext cx="454702" cy="205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15" name="Raven puščični povezovalnik 14"/>
          <p:cNvCxnSpPr/>
          <p:nvPr/>
        </p:nvCxnSpPr>
        <p:spPr>
          <a:xfrm>
            <a:off x="3867462" y="2353456"/>
            <a:ext cx="3807502" cy="20065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puščični povezovalnik 16"/>
          <p:cNvCxnSpPr/>
          <p:nvPr/>
        </p:nvCxnSpPr>
        <p:spPr>
          <a:xfrm>
            <a:off x="4601980" y="4152275"/>
            <a:ext cx="3297836" cy="15439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56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3210" y="549791"/>
            <a:ext cx="10515600" cy="1325563"/>
          </a:xfrm>
        </p:spPr>
        <p:txBody>
          <a:bodyPr/>
          <a:lstStyle/>
          <a:p>
            <a:r>
              <a:rPr lang="sl-SI" b="1" u="sng" dirty="0">
                <a:solidFill>
                  <a:srgbClr val="0070C0"/>
                </a:solidFill>
              </a:rPr>
              <a:t>5</a:t>
            </a:r>
            <a:r>
              <a:rPr lang="sl-SI" b="1" u="sng" dirty="0" smtClean="0">
                <a:solidFill>
                  <a:srgbClr val="0070C0"/>
                </a:solidFill>
              </a:rPr>
              <a:t>. </a:t>
            </a:r>
            <a:r>
              <a:rPr lang="sl-SI" b="1" u="sng" dirty="0" smtClean="0">
                <a:solidFill>
                  <a:srgbClr val="0070C0"/>
                </a:solidFill>
              </a:rPr>
              <a:t>KORAK </a:t>
            </a:r>
            <a:r>
              <a:rPr lang="sl-SI" b="1" dirty="0" smtClean="0">
                <a:solidFill>
                  <a:srgbClr val="0070C0"/>
                </a:solidFill>
              </a:rPr>
              <a:t>– uveljavljanje glasbene šole</a:t>
            </a:r>
            <a:endParaRPr lang="sl-SI" b="1" dirty="0">
              <a:solidFill>
                <a:srgbClr val="0070C0"/>
              </a:solidFill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629587" y="2456069"/>
            <a:ext cx="4512040" cy="2610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l-SI" sz="2800" dirty="0" smtClean="0">
                <a:solidFill>
                  <a:srgbClr val="0070C0"/>
                </a:solidFill>
              </a:rPr>
              <a:t>V primeru, da želite uveljavljati glasbeno šolo, izberite število ur</a:t>
            </a:r>
          </a:p>
          <a:p>
            <a:pPr>
              <a:lnSpc>
                <a:spcPct val="150000"/>
              </a:lnSpc>
            </a:pPr>
            <a:r>
              <a:rPr lang="sl-SI" sz="2800" dirty="0" smtClean="0">
                <a:solidFill>
                  <a:srgbClr val="0070C0"/>
                </a:solidFill>
              </a:rPr>
              <a:t> (1 ali 2 uri glasbene šole).</a:t>
            </a:r>
            <a:endParaRPr lang="sl-SI" sz="2800" dirty="0">
              <a:solidFill>
                <a:srgbClr val="0070C0"/>
              </a:solidFill>
            </a:endParaRPr>
          </a:p>
        </p:txBody>
      </p:sp>
      <p:pic>
        <p:nvPicPr>
          <p:cNvPr id="8" name="Slika 7" descr="Obrezovanje zaslona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979" y="1875354"/>
            <a:ext cx="5951484" cy="3715977"/>
          </a:xfrm>
          <a:prstGeom prst="rect">
            <a:avLst/>
          </a:prstGeom>
        </p:spPr>
      </p:pic>
      <p:cxnSp>
        <p:nvCxnSpPr>
          <p:cNvPr id="10" name="Raven puščični povezovalnik 9"/>
          <p:cNvCxnSpPr/>
          <p:nvPr/>
        </p:nvCxnSpPr>
        <p:spPr>
          <a:xfrm>
            <a:off x="3507698" y="3432748"/>
            <a:ext cx="7300210" cy="7045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9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C82F47-D1BC-41CB-B1CC-187F89D08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u="sng" dirty="0" smtClean="0">
                <a:solidFill>
                  <a:srgbClr val="0070C0"/>
                </a:solidFill>
              </a:rPr>
              <a:t>6. </a:t>
            </a:r>
            <a:r>
              <a:rPr lang="sl-SI" b="1" u="sng" dirty="0">
                <a:solidFill>
                  <a:srgbClr val="0070C0"/>
                </a:solidFill>
              </a:rPr>
              <a:t>KORAK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6EBE656-6552-4ADF-B935-DDB2F794FA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b="1" dirty="0">
                <a:solidFill>
                  <a:srgbClr val="0070C0"/>
                </a:solidFill>
              </a:rPr>
              <a:t>Odjava iz portala. </a:t>
            </a:r>
          </a:p>
          <a:p>
            <a:pPr marL="0" indent="0">
              <a:buNone/>
            </a:pPr>
            <a:r>
              <a:rPr lang="sl-SI" b="1" dirty="0">
                <a:solidFill>
                  <a:srgbClr val="0070C0"/>
                </a:solidFill>
              </a:rPr>
              <a:t>Klik na puščico desno zgoraj.</a:t>
            </a:r>
          </a:p>
          <a:p>
            <a:pPr marL="0" indent="0">
              <a:buNone/>
            </a:pPr>
            <a:r>
              <a:rPr lang="sl-SI" b="1" dirty="0">
                <a:solidFill>
                  <a:srgbClr val="0070C0"/>
                </a:solidFill>
              </a:rPr>
              <a:t>Odjavi se.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12501632-8BFB-416F-8C24-2AF3B165EF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1417638"/>
            <a:ext cx="5384800" cy="3737655"/>
          </a:xfrm>
        </p:spPr>
      </p:pic>
      <p:sp>
        <p:nvSpPr>
          <p:cNvPr id="10" name="Označba mesta noge 9">
            <a:extLst>
              <a:ext uri="{FF2B5EF4-FFF2-40B4-BE49-F238E27FC236}">
                <a16:creationId xmlns:a16="http://schemas.microsoft.com/office/drawing/2014/main" id="{0DF7C867-D32E-41C0-8F83-56D062911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cxnSp>
        <p:nvCxnSpPr>
          <p:cNvPr id="8" name="Raven puščični povezovalnik 7">
            <a:extLst>
              <a:ext uri="{FF2B5EF4-FFF2-40B4-BE49-F238E27FC236}">
                <a16:creationId xmlns:a16="http://schemas.microsoft.com/office/drawing/2014/main" id="{A230A323-963B-4924-97DC-C0269242F37B}"/>
              </a:ext>
            </a:extLst>
          </p:cNvPr>
          <p:cNvCxnSpPr>
            <a:cxnSpLocks/>
          </p:cNvCxnSpPr>
          <p:nvPr/>
        </p:nvCxnSpPr>
        <p:spPr>
          <a:xfrm flipV="1">
            <a:off x="5102087" y="1600201"/>
            <a:ext cx="6361043" cy="6924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02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392592-6C4F-4CBC-9C07-A3DD7B94C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rgbClr val="0070C0"/>
                </a:solidFill>
              </a:rPr>
              <a:t>Kaj, če se zmotim?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6E52465-C9A7-4B92-A764-2E5385293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8495" y="1792470"/>
            <a:ext cx="4892040" cy="4351338"/>
          </a:xfrm>
        </p:spPr>
        <p:txBody>
          <a:bodyPr/>
          <a:lstStyle/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Vse se da popraviti </a:t>
            </a:r>
            <a:r>
              <a:rPr lang="sl-SI" dirty="0" smtClean="0">
                <a:solidFill>
                  <a:srgbClr val="0070C0"/>
                </a:solidFill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  <a:sym typeface="Wingdings" panose="05000000000000000000" pitchFamily="2" charset="2"/>
              </a:rPr>
              <a:t>Predmet, ki ste ga pomotoma premaknili med izbrane predmete, lahko odstranite iz seznama s klikom na rdeč križec.  </a:t>
            </a:r>
            <a:endParaRPr lang="sl-SI" dirty="0">
              <a:solidFill>
                <a:srgbClr val="0070C0"/>
              </a:solidFill>
            </a:endParaRPr>
          </a:p>
        </p:txBody>
      </p:sp>
      <p:pic>
        <p:nvPicPr>
          <p:cNvPr id="4" name="Slika 3" descr="Obrezovanje zaslona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875" y="1286994"/>
            <a:ext cx="5831174" cy="4856814"/>
          </a:xfrm>
          <a:prstGeom prst="rect">
            <a:avLst/>
          </a:prstGeom>
        </p:spPr>
      </p:pic>
      <p:cxnSp>
        <p:nvCxnSpPr>
          <p:cNvPr id="10" name="Raven puščični povezovalnik 9"/>
          <p:cNvCxnSpPr/>
          <p:nvPr/>
        </p:nvCxnSpPr>
        <p:spPr>
          <a:xfrm>
            <a:off x="3537679" y="3968139"/>
            <a:ext cx="6985416" cy="87368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87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BE41297-5AD8-4211-8EC2-769D67811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85868"/>
            <a:ext cx="4843272" cy="4351338"/>
          </a:xfrm>
        </p:spPr>
        <p:txBody>
          <a:bodyPr/>
          <a:lstStyle/>
          <a:p>
            <a:pPr marL="0" indent="0">
              <a:buNone/>
            </a:pPr>
            <a:endParaRPr lang="sl-SI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sl-SI" sz="3200" dirty="0" smtClean="0">
                <a:solidFill>
                  <a:srgbClr val="0070C0"/>
                </a:solidFill>
              </a:rPr>
              <a:t>Možnost </a:t>
            </a:r>
            <a:r>
              <a:rPr lang="sl-SI" sz="3200" dirty="0">
                <a:solidFill>
                  <a:srgbClr val="0070C0"/>
                </a:solidFill>
              </a:rPr>
              <a:t>prijave na </a:t>
            </a:r>
            <a:r>
              <a:rPr lang="sl-SI" sz="3200" dirty="0" smtClean="0">
                <a:solidFill>
                  <a:srgbClr val="0070C0"/>
                </a:solidFill>
              </a:rPr>
              <a:t>obvezne izbirne </a:t>
            </a:r>
            <a:r>
              <a:rPr lang="sl-SI" sz="3200" dirty="0">
                <a:solidFill>
                  <a:srgbClr val="0070C0"/>
                </a:solidFill>
              </a:rPr>
              <a:t>predmete je </a:t>
            </a:r>
            <a:r>
              <a:rPr lang="sl-SI" sz="3200" dirty="0" smtClean="0">
                <a:solidFill>
                  <a:srgbClr val="0070C0"/>
                </a:solidFill>
              </a:rPr>
              <a:t>odprta do </a:t>
            </a:r>
            <a:r>
              <a:rPr lang="sl-SI" sz="3200" b="1" u="sng" dirty="0" smtClean="0">
                <a:solidFill>
                  <a:srgbClr val="FF0000"/>
                </a:solidFill>
              </a:rPr>
              <a:t>22. </a:t>
            </a:r>
            <a:r>
              <a:rPr lang="sl-SI" sz="3200" b="1" u="sng" dirty="0">
                <a:solidFill>
                  <a:srgbClr val="FF0000"/>
                </a:solidFill>
              </a:rPr>
              <a:t>4. </a:t>
            </a:r>
            <a:r>
              <a:rPr lang="sl-SI" sz="3200" b="1" u="sng" smtClean="0">
                <a:solidFill>
                  <a:srgbClr val="FF0000"/>
                </a:solidFill>
              </a:rPr>
              <a:t>2021</a:t>
            </a:r>
            <a:r>
              <a:rPr lang="sl-SI" sz="3200" smtClean="0">
                <a:solidFill>
                  <a:srgbClr val="0070C0"/>
                </a:solidFill>
              </a:rPr>
              <a:t>. </a:t>
            </a:r>
            <a:endParaRPr lang="sl-SI" sz="32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sl-SI" sz="32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sl-SI" sz="3200" dirty="0" smtClean="0">
                <a:solidFill>
                  <a:srgbClr val="0070C0"/>
                </a:solidFill>
              </a:rPr>
              <a:t>Po </a:t>
            </a:r>
            <a:r>
              <a:rPr lang="sl-SI" sz="3200" dirty="0">
                <a:solidFill>
                  <a:srgbClr val="0070C0"/>
                </a:solidFill>
              </a:rPr>
              <a:t>tem datumu se prijavnica zapre.</a:t>
            </a: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</a:endParaRPr>
          </a:p>
        </p:txBody>
      </p:sp>
      <p:pic>
        <p:nvPicPr>
          <p:cNvPr id="9" name="Označba mesta vsebine 8">
            <a:extLst>
              <a:ext uri="{FF2B5EF4-FFF2-40B4-BE49-F238E27FC236}">
                <a16:creationId xmlns:a16="http://schemas.microsoft.com/office/drawing/2014/main" id="{9C64E27A-D4A1-4403-A7CB-489AE279383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1524000"/>
            <a:ext cx="5384800" cy="4041913"/>
          </a:xfrm>
        </p:spPr>
      </p:pic>
    </p:spTree>
    <p:extLst>
      <p:ext uri="{BB962C8B-B14F-4D97-AF65-F5344CB8AC3E}">
        <p14:creationId xmlns:p14="http://schemas.microsoft.com/office/powerpoint/2010/main" val="254210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250</Words>
  <Application>Microsoft Office PowerPoint</Application>
  <PresentationFormat>Širokozaslonsko</PresentationFormat>
  <Paragraphs>42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Officeova tema</vt:lpstr>
      <vt:lpstr>NAVODILA ZA PRIJAVO UČENCEV NA OBVEZNE  IZBIRNE PREDMETE  ZA ŠOLSKO LETO 2021/22</vt:lpstr>
      <vt:lpstr>1. KORAK</vt:lpstr>
      <vt:lpstr>2. KORAK</vt:lpstr>
      <vt:lpstr>3. KORAK</vt:lpstr>
      <vt:lpstr>4. KORAK – določitev predmetov</vt:lpstr>
      <vt:lpstr>5. KORAK – uveljavljanje glasbene šole</vt:lpstr>
      <vt:lpstr>6. KORAK</vt:lpstr>
      <vt:lpstr>Kaj, če se zmotim?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ucitelj</dc:creator>
  <cp:lastModifiedBy>Urška Špeh</cp:lastModifiedBy>
  <cp:revision>5</cp:revision>
  <dcterms:created xsi:type="dcterms:W3CDTF">2020-04-06T19:23:39Z</dcterms:created>
  <dcterms:modified xsi:type="dcterms:W3CDTF">2021-04-09T13:31:25Z</dcterms:modified>
</cp:coreProperties>
</file>