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63" r:id="rId5"/>
    <p:sldId id="264" r:id="rId6"/>
    <p:sldId id="266" r:id="rId7"/>
    <p:sldId id="267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2F4E0C59-497E-438C-89B6-45E03E1D90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l-SI"/>
              <a:t>Zdenka Skrt, pomočnica ravnateljice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90D272B-2375-4995-A713-89E0E458A1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FF285-A42E-422B-955F-9E783CC28398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5C55DB3-27E6-4FB8-8645-8F187BCE32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4285896-E7CA-4CAF-BDE6-EC4E2798FC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0238D-4927-44CF-A7BC-7F77FD6639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11735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l-SI"/>
              <a:t>Zdenka Skrt, pomočnica ravnateljice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CE726-A976-4840-A82B-EFFC3BD1E016}" type="datetimeFigureOut">
              <a:rPr lang="sl-SI" smtClean="0"/>
              <a:t>9. 04. 2021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8A6A0-93D5-46C3-BED6-C9525D10062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963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E503F-CC3D-4071-9843-329BC8063780}" type="datetime1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090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1255-0538-46D4-942E-CECC60AEEEBD}" type="datetime1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91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92B5-F328-4159-83A2-81FF8384C4E3}" type="datetime1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482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6080-2388-4B4F-8F81-84CA989F6E51}" type="datetime1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949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034F-6DC5-4C57-AA6B-AC579F6F70A5}" type="datetime1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36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C957-2025-412C-B1F8-9AD89FDD5A61}" type="datetime1">
              <a:rPr lang="sl-SI" smtClean="0"/>
              <a:t>9. 04. 2021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272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C8BF-0334-454A-B21F-0740C2BB7E37}" type="datetime1">
              <a:rPr lang="sl-SI" smtClean="0"/>
              <a:t>9. 04. 2021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8685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D5DA6-FD31-4A03-8773-6CB85400B5C6}" type="datetime1">
              <a:rPr lang="sl-SI" smtClean="0"/>
              <a:t>9. 04. 2021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11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DA21-C7CF-4607-8798-2314006C169E}" type="datetime1">
              <a:rPr lang="sl-SI" smtClean="0"/>
              <a:t>9. 04. 2021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042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C083-BE5F-4B5F-BBC7-38F8A9F1F948}" type="datetime1">
              <a:rPr lang="sl-SI" smtClean="0"/>
              <a:t>9. 04. 2021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8698366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AA7B-4B13-4F0D-A072-93D29B1E18F8}" type="datetime1">
              <a:rPr lang="sl-SI" smtClean="0"/>
              <a:t>9. 04. 2021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236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C083-BE5F-4B5F-BBC7-38F8A9F1F948}" type="datetime1">
              <a:rPr lang="sl-SI" smtClean="0"/>
              <a:t>9. 04. 2021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Zdenka Skrt, pomočnica ravnateljice OŠ Idrija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178BE-9916-49BF-8DC5-C0ACF33A9EB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251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opolis.si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188DF7-B5CE-4450-BEA5-5CD47EA84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742" y="1357494"/>
            <a:ext cx="9144000" cy="1828158"/>
          </a:xfrm>
        </p:spPr>
        <p:txBody>
          <a:bodyPr>
            <a:noAutofit/>
          </a:bodyPr>
          <a:lstStyle/>
          <a:p>
            <a:r>
              <a:rPr lang="sl-SI" sz="4400" b="1" dirty="0" smtClean="0">
                <a:solidFill>
                  <a:srgbClr val="0070C0"/>
                </a:solidFill>
              </a:rPr>
              <a:t/>
            </a:r>
            <a:br>
              <a:rPr lang="sl-SI" sz="4400" b="1" dirty="0" smtClean="0">
                <a:solidFill>
                  <a:srgbClr val="0070C0"/>
                </a:solidFill>
              </a:rPr>
            </a:br>
            <a:r>
              <a:rPr lang="sl-SI" sz="4400" b="1" dirty="0">
                <a:solidFill>
                  <a:srgbClr val="0070C0"/>
                </a:solidFill>
              </a:rPr>
              <a:t/>
            </a:r>
            <a:br>
              <a:rPr lang="sl-SI" sz="4400" b="1" dirty="0">
                <a:solidFill>
                  <a:srgbClr val="0070C0"/>
                </a:solidFill>
              </a:rPr>
            </a:br>
            <a:r>
              <a:rPr lang="sl-SI" sz="4400" b="1" dirty="0" smtClean="0">
                <a:solidFill>
                  <a:srgbClr val="0070C0"/>
                </a:solidFill>
              </a:rPr>
              <a:t>NAVODILA </a:t>
            </a:r>
            <a:r>
              <a:rPr lang="sl-SI" sz="4400" b="1" dirty="0">
                <a:solidFill>
                  <a:srgbClr val="0070C0"/>
                </a:solidFill>
              </a:rPr>
              <a:t>ZA PRIJAVO UČENCEV NA </a:t>
            </a:r>
            <a:r>
              <a:rPr lang="sl-SI" sz="4400" b="1" dirty="0" smtClean="0">
                <a:solidFill>
                  <a:srgbClr val="0070C0"/>
                </a:solidFill>
              </a:rPr>
              <a:t>NEOBVEZNE </a:t>
            </a:r>
            <a:r>
              <a:rPr lang="sl-SI" sz="4400" b="1" dirty="0">
                <a:solidFill>
                  <a:srgbClr val="0070C0"/>
                </a:solidFill>
              </a:rPr>
              <a:t>IZBIRNE PREDMETE  ZA ŠOLSKO LETO </a:t>
            </a:r>
            <a:r>
              <a:rPr lang="sl-SI" sz="4400" b="1" dirty="0" smtClean="0">
                <a:solidFill>
                  <a:srgbClr val="0070C0"/>
                </a:solidFill>
              </a:rPr>
              <a:t>2021/22 – opis postopka</a:t>
            </a:r>
            <a:br>
              <a:rPr lang="sl-SI" sz="4400" b="1" dirty="0" smtClean="0">
                <a:solidFill>
                  <a:srgbClr val="0070C0"/>
                </a:solidFill>
              </a:rPr>
            </a:br>
            <a:endParaRPr lang="sl-SI" sz="4400" b="1" dirty="0">
              <a:solidFill>
                <a:srgbClr val="0070C0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63CC87E-6804-416A-97E6-187EC7599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16786"/>
            <a:ext cx="9699523" cy="2105588"/>
          </a:xfrm>
        </p:spPr>
        <p:txBody>
          <a:bodyPr>
            <a:noAutofit/>
          </a:bodyPr>
          <a:lstStyle/>
          <a:p>
            <a:r>
              <a:rPr lang="sl-SI" sz="2400" b="1" dirty="0">
                <a:solidFill>
                  <a:srgbClr val="0070C0"/>
                </a:solidFill>
              </a:rPr>
              <a:t>Prijava je </a:t>
            </a:r>
            <a:r>
              <a:rPr lang="sl-SI" sz="2400" b="1" dirty="0" smtClean="0">
                <a:solidFill>
                  <a:srgbClr val="0070C0"/>
                </a:solidFill>
              </a:rPr>
              <a:t>mogoča </a:t>
            </a:r>
            <a:r>
              <a:rPr lang="sl-SI" sz="2400" b="1" dirty="0">
                <a:solidFill>
                  <a:srgbClr val="0070C0"/>
                </a:solidFill>
              </a:rPr>
              <a:t>do </a:t>
            </a:r>
            <a:r>
              <a:rPr lang="sl-SI" b="1" dirty="0" smtClean="0">
                <a:solidFill>
                  <a:srgbClr val="0070C0"/>
                </a:solidFill>
              </a:rPr>
              <a:t>četrtka</a:t>
            </a:r>
            <a:r>
              <a:rPr lang="sl-SI" sz="2400" b="1" dirty="0" smtClean="0">
                <a:solidFill>
                  <a:srgbClr val="0070C0"/>
                </a:solidFill>
              </a:rPr>
              <a:t>, </a:t>
            </a:r>
            <a:r>
              <a:rPr lang="sl-SI" sz="2400" b="1" u="sng" dirty="0" smtClean="0">
                <a:solidFill>
                  <a:srgbClr val="FF0000"/>
                </a:solidFill>
              </a:rPr>
              <a:t>22. </a:t>
            </a:r>
            <a:r>
              <a:rPr lang="sl-SI" sz="2400" b="1" u="sng" dirty="0">
                <a:solidFill>
                  <a:srgbClr val="FF0000"/>
                </a:solidFill>
              </a:rPr>
              <a:t>4. </a:t>
            </a:r>
            <a:r>
              <a:rPr lang="sl-SI" sz="2400" b="1" u="sng" dirty="0" smtClean="0">
                <a:solidFill>
                  <a:srgbClr val="FF0000"/>
                </a:solidFill>
              </a:rPr>
              <a:t>2021.</a:t>
            </a:r>
          </a:p>
          <a:p>
            <a:endParaRPr lang="sl-SI" sz="2400" b="1" u="sng" dirty="0">
              <a:solidFill>
                <a:srgbClr val="FF0000"/>
              </a:solidFill>
            </a:endParaRPr>
          </a:p>
          <a:p>
            <a:r>
              <a:rPr lang="sl-SI" sz="2800" dirty="0">
                <a:solidFill>
                  <a:srgbClr val="0070C0"/>
                </a:solidFill>
              </a:rPr>
              <a:t>Več informacij na splošno o neobveznih izbirnih predmetih ter podrobno o  posameznih predmetih najdete </a:t>
            </a:r>
            <a:r>
              <a:rPr lang="sl-SI" sz="2800" dirty="0" smtClean="0">
                <a:solidFill>
                  <a:srgbClr val="0070C0"/>
                </a:solidFill>
              </a:rPr>
              <a:t>na </a:t>
            </a:r>
            <a:r>
              <a:rPr lang="sl-SI" sz="2800" dirty="0">
                <a:solidFill>
                  <a:srgbClr val="0070C0"/>
                </a:solidFill>
              </a:rPr>
              <a:t>spletni strani šole. </a:t>
            </a:r>
          </a:p>
        </p:txBody>
      </p:sp>
    </p:spTree>
    <p:extLst>
      <p:ext uri="{BB962C8B-B14F-4D97-AF65-F5344CB8AC3E}">
        <p14:creationId xmlns:p14="http://schemas.microsoft.com/office/powerpoint/2010/main" val="134737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80055E-2815-4241-87ED-8D34A172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1. 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5482803-D09F-4F20-926A-A85089E30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1446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V brskalnik vpišite </a:t>
            </a:r>
            <a:r>
              <a:rPr lang="sl-SI" dirty="0" err="1" smtClean="0">
                <a:solidFill>
                  <a:srgbClr val="0070C0"/>
                </a:solidFill>
              </a:rPr>
              <a:t>LO.Polis</a:t>
            </a:r>
            <a:endParaRPr lang="sl-SI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Vstopili </a:t>
            </a:r>
            <a:r>
              <a:rPr lang="sl-SI" dirty="0">
                <a:solidFill>
                  <a:srgbClr val="0070C0"/>
                </a:solidFill>
              </a:rPr>
              <a:t>ste na spletno stran 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  <a:hlinkClick r:id="rId2"/>
              </a:rPr>
              <a:t>www.lopolis.si</a:t>
            </a:r>
            <a:endParaRPr lang="sl-SI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Vpišite svoje uporabniško ime in geslo, ki je navedeno na prijavnici.</a:t>
            </a: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</p:txBody>
      </p:sp>
      <p:pic>
        <p:nvPicPr>
          <p:cNvPr id="5" name="Označba mesta vsebine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46192" y="1825625"/>
            <a:ext cx="483361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25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F3C753-41B1-4CED-94E5-BA84A05B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2. 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673D815-4138-4D91-BB2D-7F04D6660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57928" cy="4351338"/>
          </a:xfrm>
        </p:spPr>
        <p:txBody>
          <a:bodyPr/>
          <a:lstStyle/>
          <a:p>
            <a:pPr marL="0" indent="0">
              <a:buNone/>
            </a:pPr>
            <a:endParaRPr lang="sl-SI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Klik </a:t>
            </a:r>
            <a:r>
              <a:rPr lang="sl-SI" dirty="0">
                <a:solidFill>
                  <a:srgbClr val="0070C0"/>
                </a:solidFill>
              </a:rPr>
              <a:t>na </a:t>
            </a:r>
            <a:r>
              <a:rPr lang="sl-SI" dirty="0" smtClean="0">
                <a:solidFill>
                  <a:srgbClr val="0070C0"/>
                </a:solidFill>
              </a:rPr>
              <a:t>ikono</a:t>
            </a:r>
            <a:r>
              <a:rPr lang="sl-SI" dirty="0" smtClean="0">
                <a:solidFill>
                  <a:srgbClr val="0070C0"/>
                </a:solidFill>
              </a:rPr>
              <a:t> </a:t>
            </a:r>
            <a:r>
              <a:rPr lang="sl-SI" dirty="0" smtClean="0">
                <a:solidFill>
                  <a:srgbClr val="0070C0"/>
                </a:solidFill>
              </a:rPr>
              <a:t>‚Izbirni </a:t>
            </a:r>
            <a:r>
              <a:rPr lang="sl-SI" dirty="0">
                <a:solidFill>
                  <a:srgbClr val="0070C0"/>
                </a:solidFill>
              </a:rPr>
              <a:t>predmeti‘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714" y="1825625"/>
            <a:ext cx="4737463" cy="4322098"/>
          </a:xfrm>
          <a:prstGeom prst="rect">
            <a:avLst/>
          </a:prstGeom>
        </p:spPr>
      </p:pic>
      <p:cxnSp>
        <p:nvCxnSpPr>
          <p:cNvPr id="9" name="Raven puščični povezovalnik 8"/>
          <p:cNvCxnSpPr/>
          <p:nvPr/>
        </p:nvCxnSpPr>
        <p:spPr>
          <a:xfrm>
            <a:off x="3593810" y="3361509"/>
            <a:ext cx="3033413" cy="2090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5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194F80-D599-443F-A505-F1035F226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3</a:t>
            </a:r>
            <a:r>
              <a:rPr lang="sl-SI" b="1" u="sng" dirty="0" smtClean="0">
                <a:solidFill>
                  <a:srgbClr val="0070C0"/>
                </a:solidFill>
              </a:rPr>
              <a:t>. </a:t>
            </a:r>
            <a:r>
              <a:rPr lang="sl-SI" b="1" u="sng" dirty="0">
                <a:solidFill>
                  <a:srgbClr val="0070C0"/>
                </a:solidFill>
              </a:rPr>
              <a:t>KORAK </a:t>
            </a:r>
            <a:r>
              <a:rPr lang="sl-SI" b="1" dirty="0">
                <a:solidFill>
                  <a:srgbClr val="0070C0"/>
                </a:solidFill>
              </a:rPr>
              <a:t>– določitev predmetov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E43099D-16A1-46D0-896D-B151075AD9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1. Želen predmet označite s klikom na modro puščico.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2. Rezervni predmet določite s klikom na oranžno puščico. Izbira rezervnega predmeta ni </a:t>
            </a:r>
            <a:r>
              <a:rPr lang="sl-SI" dirty="0" smtClean="0">
                <a:solidFill>
                  <a:srgbClr val="0070C0"/>
                </a:solidFill>
              </a:rPr>
              <a:t>nujna.</a:t>
            </a:r>
            <a:endParaRPr lang="sl-SI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3</a:t>
            </a:r>
            <a:r>
              <a:rPr lang="sl-SI" dirty="0" smtClean="0">
                <a:solidFill>
                  <a:srgbClr val="0070C0"/>
                </a:solidFill>
              </a:rPr>
              <a:t>. </a:t>
            </a:r>
            <a:r>
              <a:rPr lang="sl-SI" dirty="0">
                <a:solidFill>
                  <a:srgbClr val="0070C0"/>
                </a:solidFill>
              </a:rPr>
              <a:t>Ko zapustite stran, se vaša izbira samodejno shrani.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3097B1F3-31A9-49AE-98A6-5CF5AEB89A0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417638"/>
            <a:ext cx="5384800" cy="4525962"/>
          </a:xfrm>
        </p:spPr>
      </p:pic>
      <p:cxnSp>
        <p:nvCxnSpPr>
          <p:cNvPr id="8" name="Raven puščični povezovalnik 7">
            <a:extLst>
              <a:ext uri="{FF2B5EF4-FFF2-40B4-BE49-F238E27FC236}">
                <a16:creationId xmlns:a16="http://schemas.microsoft.com/office/drawing/2014/main" id="{17817E69-6734-4587-8D13-BC268DDA1814}"/>
              </a:ext>
            </a:extLst>
          </p:cNvPr>
          <p:cNvCxnSpPr/>
          <p:nvPr/>
        </p:nvCxnSpPr>
        <p:spPr>
          <a:xfrm>
            <a:off x="4572000" y="2677886"/>
            <a:ext cx="4850296" cy="2212166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en puščični povezovalnik 9">
            <a:extLst>
              <a:ext uri="{FF2B5EF4-FFF2-40B4-BE49-F238E27FC236}">
                <a16:creationId xmlns:a16="http://schemas.microsoft.com/office/drawing/2014/main" id="{4D22B8C3-D2E9-439A-8D5B-8BE19878CEC8}"/>
              </a:ext>
            </a:extLst>
          </p:cNvPr>
          <p:cNvCxnSpPr/>
          <p:nvPr/>
        </p:nvCxnSpPr>
        <p:spPr>
          <a:xfrm>
            <a:off x="5141843" y="3578087"/>
            <a:ext cx="4479235" cy="781878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5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C82F47-D1BC-41CB-B1CC-187F89D0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u="sng" dirty="0">
                <a:solidFill>
                  <a:srgbClr val="0070C0"/>
                </a:solidFill>
              </a:rPr>
              <a:t>4</a:t>
            </a:r>
            <a:r>
              <a:rPr lang="sl-SI" b="1" u="sng" dirty="0" smtClean="0">
                <a:solidFill>
                  <a:srgbClr val="0070C0"/>
                </a:solidFill>
              </a:rPr>
              <a:t>. </a:t>
            </a:r>
            <a:r>
              <a:rPr lang="sl-SI" b="1" u="sng" dirty="0">
                <a:solidFill>
                  <a:srgbClr val="0070C0"/>
                </a:solidFill>
              </a:rPr>
              <a:t>KORAK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6EBE656-6552-4ADF-B935-DDB2F794FA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Odjava iz portala. 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Klik na puščico desno zgoraj.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Odjavi se.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12501632-8BFB-416F-8C24-2AF3B165EF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417638"/>
            <a:ext cx="5384800" cy="3737655"/>
          </a:xfrm>
        </p:spPr>
      </p:pic>
      <p:sp>
        <p:nvSpPr>
          <p:cNvPr id="10" name="Označba mesta noge 9">
            <a:extLst>
              <a:ext uri="{FF2B5EF4-FFF2-40B4-BE49-F238E27FC236}">
                <a16:creationId xmlns:a16="http://schemas.microsoft.com/office/drawing/2014/main" id="{0DF7C867-D32E-41C0-8F83-56D062911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cxnSp>
        <p:nvCxnSpPr>
          <p:cNvPr id="8" name="Raven puščični povezovalnik 7">
            <a:extLst>
              <a:ext uri="{FF2B5EF4-FFF2-40B4-BE49-F238E27FC236}">
                <a16:creationId xmlns:a16="http://schemas.microsoft.com/office/drawing/2014/main" id="{A230A323-963B-4924-97DC-C0269242F37B}"/>
              </a:ext>
            </a:extLst>
          </p:cNvPr>
          <p:cNvCxnSpPr>
            <a:cxnSpLocks/>
          </p:cNvCxnSpPr>
          <p:nvPr/>
        </p:nvCxnSpPr>
        <p:spPr>
          <a:xfrm flipV="1">
            <a:off x="5102087" y="1600201"/>
            <a:ext cx="6361043" cy="6924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392592-6C4F-4CBC-9C07-A3DD7B94C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rgbClr val="0070C0"/>
                </a:solidFill>
              </a:rPr>
              <a:t>Kaj, če se zmotim?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6E52465-C9A7-4B92-A764-2E5385293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92040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Vse se da popraviti </a:t>
            </a:r>
            <a:r>
              <a:rPr lang="sl-SI" dirty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  <a:sym typeface="Wingdings" panose="05000000000000000000" pitchFamily="2" charset="2"/>
              </a:rPr>
              <a:t>Predmet, ki ste ga pomotoma premaknili med izbrane predmete, lahko odstranite iz seznama s klikom na rdeč križec.  </a:t>
            </a:r>
            <a:endParaRPr lang="sl-SI" dirty="0">
              <a:solidFill>
                <a:srgbClr val="0070C0"/>
              </a:solidFill>
            </a:endParaRPr>
          </a:p>
        </p:txBody>
      </p:sp>
      <p:pic>
        <p:nvPicPr>
          <p:cNvPr id="9" name="Označba mesta vsebine 8">
            <a:extLst>
              <a:ext uri="{FF2B5EF4-FFF2-40B4-BE49-F238E27FC236}">
                <a16:creationId xmlns:a16="http://schemas.microsoft.com/office/drawing/2014/main" id="{5245A79E-CD58-4FBA-8ED9-B93ED1F07E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417638"/>
            <a:ext cx="5384800" cy="3896484"/>
          </a:xfrm>
        </p:spPr>
      </p:pic>
      <p:cxnSp>
        <p:nvCxnSpPr>
          <p:cNvPr id="11" name="Raven puščični povezovalnik 10">
            <a:extLst>
              <a:ext uri="{FF2B5EF4-FFF2-40B4-BE49-F238E27FC236}">
                <a16:creationId xmlns:a16="http://schemas.microsoft.com/office/drawing/2014/main" id="{31A5490A-F961-4CCF-9823-D20D9B18EB29}"/>
              </a:ext>
            </a:extLst>
          </p:cNvPr>
          <p:cNvCxnSpPr/>
          <p:nvPr/>
        </p:nvCxnSpPr>
        <p:spPr>
          <a:xfrm flipV="1">
            <a:off x="5538651" y="2491410"/>
            <a:ext cx="4016166" cy="3432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2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A2BDD6"/>
            </a:gs>
            <a:gs pos="11000">
              <a:srgbClr val="C7DDF0"/>
            </a:gs>
            <a:gs pos="1000">
              <a:schemeClr val="tx2"/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BE41297-5AD8-4211-8EC2-769D67811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85868"/>
            <a:ext cx="484327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l-SI" sz="3200" dirty="0" smtClean="0">
                <a:solidFill>
                  <a:srgbClr val="0070C0"/>
                </a:solidFill>
              </a:rPr>
              <a:t>Možnost </a:t>
            </a:r>
            <a:r>
              <a:rPr lang="sl-SI" sz="3200" dirty="0">
                <a:solidFill>
                  <a:srgbClr val="0070C0"/>
                </a:solidFill>
              </a:rPr>
              <a:t>prijave na želene neobvezne izbirne predmete je do </a:t>
            </a:r>
            <a:r>
              <a:rPr lang="sl-SI" sz="3200" b="1" dirty="0" smtClean="0">
                <a:solidFill>
                  <a:srgbClr val="FF0000"/>
                </a:solidFill>
              </a:rPr>
              <a:t>četrtka, 22. </a:t>
            </a:r>
            <a:r>
              <a:rPr lang="sl-SI" sz="3200" b="1" dirty="0">
                <a:solidFill>
                  <a:srgbClr val="FF0000"/>
                </a:solidFill>
              </a:rPr>
              <a:t>4. </a:t>
            </a:r>
            <a:r>
              <a:rPr lang="sl-SI" sz="3200" b="1" dirty="0" smtClean="0">
                <a:solidFill>
                  <a:srgbClr val="FF0000"/>
                </a:solidFill>
              </a:rPr>
              <a:t>2021</a:t>
            </a:r>
            <a:r>
              <a:rPr lang="sl-SI" sz="3200" dirty="0" smtClean="0">
                <a:solidFill>
                  <a:srgbClr val="0070C0"/>
                </a:solidFill>
              </a:rPr>
              <a:t>. </a:t>
            </a:r>
          </a:p>
          <a:p>
            <a:pPr marL="0" indent="0" algn="ctr">
              <a:buNone/>
            </a:pPr>
            <a:endParaRPr lang="sl-SI" sz="3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l-SI" sz="3200" dirty="0" smtClean="0">
                <a:solidFill>
                  <a:srgbClr val="0070C0"/>
                </a:solidFill>
              </a:rPr>
              <a:t>Po </a:t>
            </a:r>
            <a:r>
              <a:rPr lang="sl-SI" sz="3200" dirty="0">
                <a:solidFill>
                  <a:srgbClr val="0070C0"/>
                </a:solidFill>
              </a:rPr>
              <a:t>tem datumu se prijavnica </a:t>
            </a:r>
            <a:r>
              <a:rPr lang="sl-SI" sz="3200" dirty="0" smtClean="0">
                <a:solidFill>
                  <a:srgbClr val="0070C0"/>
                </a:solidFill>
              </a:rPr>
              <a:t>zapre in prijava ni </a:t>
            </a:r>
            <a:r>
              <a:rPr lang="sl-SI" sz="3200" smtClean="0">
                <a:solidFill>
                  <a:srgbClr val="0070C0"/>
                </a:solidFill>
              </a:rPr>
              <a:t>več mogoča.</a:t>
            </a:r>
            <a:endParaRPr lang="sl-SI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0070C0"/>
              </a:solidFill>
            </a:endParaRPr>
          </a:p>
        </p:txBody>
      </p:sp>
      <p:pic>
        <p:nvPicPr>
          <p:cNvPr id="9" name="Označba mesta vsebine 8">
            <a:extLst>
              <a:ext uri="{FF2B5EF4-FFF2-40B4-BE49-F238E27FC236}">
                <a16:creationId xmlns:a16="http://schemas.microsoft.com/office/drawing/2014/main" id="{9C64E27A-D4A1-4403-A7CB-489AE27938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524000"/>
            <a:ext cx="5384800" cy="4041913"/>
          </a:xfrm>
        </p:spPr>
      </p:pic>
    </p:spTree>
    <p:extLst>
      <p:ext uri="{BB962C8B-B14F-4D97-AF65-F5344CB8AC3E}">
        <p14:creationId xmlns:p14="http://schemas.microsoft.com/office/powerpoint/2010/main" val="47632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190</Words>
  <Application>Microsoft Office PowerPoint</Application>
  <PresentationFormat>Širokozaslonsko</PresentationFormat>
  <Paragraphs>30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Officeova tema</vt:lpstr>
      <vt:lpstr>  NAVODILA ZA PRIJAVO UČENCEV NA NEOBVEZNE IZBIRNE PREDMETE  ZA ŠOLSKO LETO 2021/22 – opis postopka </vt:lpstr>
      <vt:lpstr>1. KORAK</vt:lpstr>
      <vt:lpstr>2. KORAK</vt:lpstr>
      <vt:lpstr>3. KORAK – določitev predmetov</vt:lpstr>
      <vt:lpstr>4. KORAK</vt:lpstr>
      <vt:lpstr>Kaj, če se zmotim?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Zdenka</dc:creator>
  <cp:lastModifiedBy>Urška Špeh</cp:lastModifiedBy>
  <cp:revision>18</cp:revision>
  <dcterms:created xsi:type="dcterms:W3CDTF">2020-03-31T10:14:36Z</dcterms:created>
  <dcterms:modified xsi:type="dcterms:W3CDTF">2021-04-09T13:27:23Z</dcterms:modified>
</cp:coreProperties>
</file>