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/>
              <a:t>Kliknite, da uredite slog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1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399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27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3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27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29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16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03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5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smtClean="0"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0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222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70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l-SI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NEOBVEZNI IZBIRNI PREDMETI - </a:t>
            </a:r>
            <a:r>
              <a:rPr lang="sl-SI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</a:rPr>
              <a:t>informacije</a:t>
            </a:r>
            <a:endParaRPr lang="sl-SI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96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V skladu z zakonom osnovna šola izvaja tudi neobvezne izbirne predmete (NIP). </a:t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sz="3200" dirty="0" smtClean="0"/>
              <a:t>Šola jih mora ponuditi.</a:t>
            </a:r>
          </a:p>
          <a:p>
            <a:r>
              <a:rPr lang="sl-SI" sz="3200" dirty="0" smtClean="0"/>
              <a:t>Neobvezni zato, ker je dana možnost, da si jih učenec-starši izberejo…zato neobvezni.</a:t>
            </a:r>
          </a:p>
          <a:p>
            <a:pPr algn="ctr"/>
            <a:r>
              <a:rPr lang="sl-SI" sz="4000" b="1" dirty="0" smtClean="0">
                <a:solidFill>
                  <a:srgbClr val="FF0000"/>
                </a:solidFill>
              </a:rPr>
              <a:t>Vendar…POZOR!!!</a:t>
            </a:r>
            <a:endParaRPr lang="sl-SI" sz="3200" b="1" dirty="0" smtClean="0">
              <a:solidFill>
                <a:srgbClr val="FF0000"/>
              </a:solidFill>
            </a:endParaRPr>
          </a:p>
          <a:p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Ko ga enkrat izberete, postane NIP pri </a:t>
            </a:r>
            <a:r>
              <a:rPr lang="sl-SI" dirty="0"/>
              <a:t>ocenjevanju </a:t>
            </a:r>
            <a:r>
              <a:rPr lang="sl-SI" dirty="0" smtClean="0"/>
              <a:t>izenačen </a:t>
            </a:r>
            <a:r>
              <a:rPr lang="sl-SI" dirty="0"/>
              <a:t>z obveznimi predmeti osnovne </a:t>
            </a:r>
            <a:r>
              <a:rPr lang="sl-SI" dirty="0" smtClean="0"/>
              <a:t>šole in postane </a:t>
            </a:r>
            <a:r>
              <a:rPr lang="sl-SI" sz="2800" b="1" dirty="0" smtClean="0">
                <a:solidFill>
                  <a:srgbClr val="FF0000"/>
                </a:solidFill>
              </a:rPr>
              <a:t>OBVEZEN za učenca</a:t>
            </a:r>
            <a:r>
              <a:rPr lang="sl-SI" dirty="0" smtClean="0"/>
              <a:t>.</a:t>
            </a:r>
          </a:p>
          <a:p>
            <a:r>
              <a:rPr lang="sl-SI" dirty="0" smtClean="0"/>
              <a:t>- znanje </a:t>
            </a:r>
            <a:r>
              <a:rPr lang="sl-SI" dirty="0"/>
              <a:t>učencev pri neobveznih izbirnih predmetih ocenjuje (s številčnimi ocenami od 1 do 5), </a:t>
            </a:r>
            <a:endParaRPr lang="sl-SI" dirty="0" smtClean="0"/>
          </a:p>
          <a:p>
            <a:r>
              <a:rPr lang="sl-SI" b="1" dirty="0" smtClean="0"/>
              <a:t>- ga </a:t>
            </a:r>
            <a:r>
              <a:rPr lang="sl-SI" b="1" dirty="0"/>
              <a:t>mora obiskovati do konca šolskega leta in bo pri tem predmetu tudi ocenjen.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204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676656" y="531223"/>
            <a:ext cx="4663440" cy="5234239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 smtClean="0"/>
              <a:t>Posamezni </a:t>
            </a:r>
            <a:r>
              <a:rPr lang="sl-SI" dirty="0"/>
              <a:t>neobvezni izbirni predmet se bo lahko izvajal za najmanj 12 prijavljenih učencev. </a:t>
            </a:r>
            <a:endParaRPr lang="sl-SI" dirty="0" smtClean="0"/>
          </a:p>
          <a:p>
            <a:endParaRPr lang="sl-SI" dirty="0"/>
          </a:p>
          <a:p>
            <a:r>
              <a:rPr lang="sl-SI" dirty="0"/>
              <a:t>Učenci bodo imeli možnost izbrati do dve uri neobveznih izbirnih </a:t>
            </a:r>
            <a:r>
              <a:rPr lang="sl-SI" dirty="0" smtClean="0"/>
              <a:t>predmetov.</a:t>
            </a:r>
          </a:p>
          <a:p>
            <a:endParaRPr lang="sl-SI" dirty="0" smtClean="0"/>
          </a:p>
          <a:p>
            <a:r>
              <a:rPr lang="sl-SI" dirty="0"/>
              <a:t>Neobvezni izbirni predmet obsega 35 ur letno (1 ura tedensko), tuji jezik pa 70 ur letno (2 uri tedensko). </a:t>
            </a:r>
          </a:p>
          <a:p>
            <a:endParaRPr lang="sl-SI" dirty="0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011330" y="687977"/>
            <a:ext cx="4663440" cy="5077485"/>
          </a:xfrm>
        </p:spPr>
        <p:txBody>
          <a:bodyPr>
            <a:normAutofit/>
          </a:bodyPr>
          <a:lstStyle/>
          <a:p>
            <a:endParaRPr lang="sl-SI" dirty="0" smtClean="0"/>
          </a:p>
          <a:p>
            <a:r>
              <a:rPr lang="sl-SI" dirty="0" smtClean="0"/>
              <a:t>Neobvezni </a:t>
            </a:r>
            <a:r>
              <a:rPr lang="sl-SI" dirty="0"/>
              <a:t>izbirni predmeti bodo na urniku najverjetneje šesto, lahko tudi sedmo učno uro ali preduro. Urnik bo znan septembra </a:t>
            </a:r>
            <a:r>
              <a:rPr lang="sl-SI" dirty="0" smtClean="0"/>
              <a:t>2021. </a:t>
            </a:r>
          </a:p>
          <a:p>
            <a:r>
              <a:rPr lang="sl-SI" dirty="0"/>
              <a:t>V šolskem letu </a:t>
            </a:r>
            <a:r>
              <a:rPr lang="sl-SI" dirty="0" smtClean="0"/>
              <a:t>2021/2022 </a:t>
            </a:r>
            <a:r>
              <a:rPr lang="sl-SI" dirty="0"/>
              <a:t>ponujamo kot neobvezne izbirne predmete za učence 4. 5. in 6. razreda naslednje predmete: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dirty="0"/>
              <a:t>drugi tuji jezik </a:t>
            </a:r>
            <a:endParaRPr lang="sl-SI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sl-SI" dirty="0" smtClean="0"/>
              <a:t>umetnost</a:t>
            </a:r>
            <a:r>
              <a:rPr lang="sl-SI" dirty="0"/>
              <a:t>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dirty="0"/>
              <a:t>računalništvo,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dirty="0"/>
              <a:t>šport,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l-SI" dirty="0"/>
              <a:t>tehnika.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5621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800" b="1" dirty="0">
                <a:solidFill>
                  <a:srgbClr val="FFFF00"/>
                </a:solidFill>
              </a:rPr>
              <a:t>ŠPORT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1999" y="404949"/>
            <a:ext cx="6409509" cy="5956661"/>
          </a:xfrm>
        </p:spPr>
        <p:txBody>
          <a:bodyPr>
            <a:normAutofit/>
          </a:bodyPr>
          <a:lstStyle/>
          <a:p>
            <a:r>
              <a:rPr lang="sl-SI" dirty="0"/>
              <a:t>Pri neobveznem izbirnem predmetu šport, poizkušamo športno dejavnost nadgraditi tudi z aktivnostmi zunaj šole. Če nam je le vreme naklonjeno: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izvedemo jesenski kros,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 udeležimo se Ljubljanskega maratona,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gremo drsat,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 spoznamo se s tekom na smučeh 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/>
              <a:t> spomladi veslat na Ljubljanico. </a:t>
            </a:r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r>
              <a:rPr lang="sl-SI" sz="4400" b="1" dirty="0">
                <a:solidFill>
                  <a:srgbClr val="002060"/>
                </a:solidFill>
              </a:rPr>
              <a:t>Vabljeni vsi športni navdušenci.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8083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07531" y="542282"/>
            <a:ext cx="4389119" cy="1920240"/>
          </a:xfrm>
        </p:spPr>
        <p:txBody>
          <a:bodyPr/>
          <a:lstStyle/>
          <a:p>
            <a:r>
              <a:rPr lang="sl-SI" sz="4800" b="1" dirty="0">
                <a:solidFill>
                  <a:srgbClr val="FFFF00"/>
                </a:solidFill>
              </a:rPr>
              <a:t>RAČUNALNIŠTVO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70263" y="542282"/>
            <a:ext cx="6374674" cy="6041398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sl-SI" sz="4000" b="1" dirty="0"/>
              <a:t>Učenci se spoznajo s programom </a:t>
            </a:r>
            <a:r>
              <a:rPr lang="sl-SI" sz="4000" b="1" dirty="0" err="1"/>
              <a:t>Code</a:t>
            </a:r>
            <a:r>
              <a:rPr lang="sl-SI" sz="4000" b="1" dirty="0"/>
              <a:t>, v katerem samostojno sledijo ponujenim tečajem (od 1-4). Programsko okolje jim omogoča, da se najprej izurijo v uporabi miške (vlečenje, klikanje...) in tipkovnice, nato pa se spopadejo s programiranjem. Postopno pridobivajo način razmišljanja, ki je za programiranje potreben (delo po korakih do cilja), algoritmi iz naloge v nalogo postajajo zahtevnejši, naučijo se uporabljati zanke, določati parametre funkcijam, določati pogoje (kdaj se zanka izvede, kateri pogoj mora biti izpolnjen).</a:t>
            </a:r>
            <a:br>
              <a:rPr lang="sl-SI" sz="4000" b="1" dirty="0"/>
            </a:br>
            <a:endParaRPr lang="sl-SI" sz="4000" b="1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275981" y="2511813"/>
            <a:ext cx="3728785" cy="3915113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sl-SI" b="1" dirty="0">
                <a:solidFill>
                  <a:srgbClr val="002060"/>
                </a:solidFill>
              </a:rPr>
              <a:t>Tisti učenci, ki NRA izberejo vsako leto, tretje leto (to je v 6. razredu) spoznajo programsko okolje </a:t>
            </a:r>
            <a:r>
              <a:rPr lang="sl-SI" b="1" dirty="0" err="1">
                <a:solidFill>
                  <a:srgbClr val="002060"/>
                </a:solidFill>
              </a:rPr>
              <a:t>Scratch</a:t>
            </a:r>
            <a:r>
              <a:rPr lang="sl-SI" b="1" dirty="0">
                <a:solidFill>
                  <a:srgbClr val="002060"/>
                </a:solidFill>
              </a:rPr>
              <a:t>, ki omogoča nekoliko bolj zapleteno programiranje. Učenci imajo v tem programskem okolju več svobode, bolj pride do izraza njihova ustvarjalnost pri programiranju.</a:t>
            </a:r>
          </a:p>
          <a:p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51559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800" b="1" dirty="0">
                <a:solidFill>
                  <a:srgbClr val="FFFF00"/>
                </a:solidFill>
              </a:rPr>
              <a:t>UMETNOST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2000" y="761999"/>
            <a:ext cx="6096000" cy="5677989"/>
          </a:xfrm>
        </p:spPr>
        <p:txBody>
          <a:bodyPr>
            <a:normAutofit/>
          </a:bodyPr>
          <a:lstStyle/>
          <a:p>
            <a:pPr lvl="0"/>
            <a:r>
              <a:rPr lang="sl-SI" sz="2400" b="1" dirty="0">
                <a:solidFill>
                  <a:srgbClr val="FF0000"/>
                </a:solidFill>
              </a:rPr>
              <a:t>1. del: Uprizoritvena umetnost                                                                             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Spoznavali bomo več vrst umetnosti: </a:t>
            </a:r>
          </a:p>
          <a:p>
            <a:pPr lvl="0"/>
            <a:r>
              <a:rPr lang="sl-SI" sz="2400" b="1" dirty="0" err="1">
                <a:solidFill>
                  <a:srgbClr val="002060"/>
                </a:solidFill>
              </a:rPr>
              <a:t>kamišibaj</a:t>
            </a:r>
            <a:r>
              <a:rPr lang="sl-SI" sz="2400" b="1" dirty="0">
                <a:solidFill>
                  <a:srgbClr val="002060"/>
                </a:solidFill>
              </a:rPr>
              <a:t>, pripovedno gledališče; IZDELAVA KAMIŠIBAJA;</a:t>
            </a:r>
          </a:p>
          <a:p>
            <a:pPr lvl="0"/>
            <a:r>
              <a:rPr lang="sl-SI" sz="2400" b="1" dirty="0">
                <a:solidFill>
                  <a:srgbClr val="002060"/>
                </a:solidFill>
              </a:rPr>
              <a:t>lutkovno gledališče, IZDELAVA LUTK (različne vrste); </a:t>
            </a:r>
          </a:p>
          <a:p>
            <a:pPr lvl="0"/>
            <a:r>
              <a:rPr lang="sl-SI" sz="2400" b="1" dirty="0">
                <a:solidFill>
                  <a:srgbClr val="002060"/>
                </a:solidFill>
              </a:rPr>
              <a:t>dramsko gledališče, IGRA VLOG;  KRAJŠI PRIZORI;</a:t>
            </a:r>
          </a:p>
          <a:p>
            <a:pPr lvl="0"/>
            <a:r>
              <a:rPr lang="sl-SI" sz="2400" b="1" dirty="0">
                <a:solidFill>
                  <a:srgbClr val="002060"/>
                </a:solidFill>
              </a:rPr>
              <a:t>plesno gledališče, PLESNI GIBI NA ODRU.</a:t>
            </a:r>
          </a:p>
          <a:p>
            <a:r>
              <a:rPr lang="sl-SI" sz="2400" b="1" dirty="0">
                <a:solidFill>
                  <a:srgbClr val="FF0000"/>
                </a:solidFill>
              </a:rPr>
              <a:t>2. del:  Filmska umetnost</a:t>
            </a:r>
          </a:p>
          <a:p>
            <a:r>
              <a:rPr lang="sl-SI" sz="2400" b="1" dirty="0">
                <a:solidFill>
                  <a:srgbClr val="002060"/>
                </a:solidFill>
              </a:rPr>
              <a:t>Spoznali bomo: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400" b="1" dirty="0">
                <a:solidFill>
                  <a:srgbClr val="002060"/>
                </a:solidFill>
              </a:rPr>
              <a:t> animirani risani film,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l-SI" sz="2400" b="1" dirty="0">
                <a:solidFill>
                  <a:srgbClr val="002060"/>
                </a:solidFill>
              </a:rPr>
              <a:t> igrani film.</a:t>
            </a:r>
          </a:p>
          <a:p>
            <a:endParaRPr lang="sl-SI" sz="2900" dirty="0"/>
          </a:p>
          <a:p>
            <a:pPr lvl="0"/>
            <a:endParaRPr lang="sl-SI" sz="2000" dirty="0"/>
          </a:p>
          <a:p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7981406" y="2511813"/>
            <a:ext cx="3693096" cy="3126987"/>
          </a:xfrm>
        </p:spPr>
        <p:txBody>
          <a:bodyPr>
            <a:no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Udeležili se bomo najmanj dveh gledaliških predstav v  kulturnih ustanovah, v Ljubljani ali na  Vrhniki.</a:t>
            </a:r>
          </a:p>
          <a:p>
            <a:r>
              <a:rPr lang="sl-SI" dirty="0">
                <a:solidFill>
                  <a:srgbClr val="002060"/>
                </a:solidFill>
              </a:rPr>
              <a:t>Sodelovali bomo z različnimi zunanjimi strokovnjaki ( režiserji, scenografi, kostumografi,…)</a:t>
            </a:r>
          </a:p>
          <a:p>
            <a:r>
              <a:rPr lang="sl-SI" dirty="0">
                <a:solidFill>
                  <a:srgbClr val="002060"/>
                </a:solidFill>
              </a:rPr>
              <a:t>Dejavnost se bo izvajala 2 uri tedensko v enem konferenčnem obdobju.  (vsak teden po 2 uri)</a:t>
            </a:r>
          </a:p>
          <a:p>
            <a:r>
              <a:rPr lang="sl-SI" dirty="0">
                <a:solidFill>
                  <a:srgbClr val="002060"/>
                </a:solidFill>
              </a:rPr>
              <a:t> Pričakovani znesek na učenca; okrog 15 evrov</a:t>
            </a:r>
          </a:p>
        </p:txBody>
      </p:sp>
      <p:pic>
        <p:nvPicPr>
          <p:cNvPr id="5" name="Slika 4" descr="Prikaži izvorno slik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403" y="715319"/>
            <a:ext cx="1068070" cy="914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Slika 5" descr="Prikaži izvorno slik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3161" y="842637"/>
            <a:ext cx="659765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22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033657" y="542282"/>
            <a:ext cx="3611027" cy="1920240"/>
          </a:xfrm>
        </p:spPr>
        <p:txBody>
          <a:bodyPr/>
          <a:lstStyle/>
          <a:p>
            <a:r>
              <a:rPr lang="sl-SI" sz="4800" b="1" dirty="0">
                <a:solidFill>
                  <a:srgbClr val="FFFF00"/>
                </a:solidFill>
              </a:rPr>
              <a:t>TUJI JEZIK – </a:t>
            </a:r>
            <a:r>
              <a:rPr lang="sl-SI" sz="4800" b="1" dirty="0" smtClean="0">
                <a:solidFill>
                  <a:srgbClr val="FFFF00"/>
                </a:solidFill>
              </a:rPr>
              <a:t>lansko leto </a:t>
            </a:r>
            <a:r>
              <a:rPr lang="sl-SI" sz="4800" b="1" dirty="0">
                <a:solidFill>
                  <a:srgbClr val="FFFF00"/>
                </a:solidFill>
              </a:rPr>
              <a:t>italijanščina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2000" y="761999"/>
            <a:ext cx="6096000" cy="5560423"/>
          </a:xfrm>
        </p:spPr>
        <p:txBody>
          <a:bodyPr>
            <a:normAutofit/>
          </a:bodyPr>
          <a:lstStyle/>
          <a:p>
            <a:pPr algn="just"/>
            <a:r>
              <a:rPr lang="de-CH" dirty="0" err="1"/>
              <a:t>Italijanščina</a:t>
            </a:r>
            <a:r>
              <a:rPr lang="de-CH" dirty="0"/>
              <a:t> je </a:t>
            </a:r>
            <a:r>
              <a:rPr lang="de-CH" dirty="0" err="1"/>
              <a:t>kot</a:t>
            </a:r>
            <a:r>
              <a:rPr lang="de-CH" dirty="0"/>
              <a:t> </a:t>
            </a:r>
            <a:r>
              <a:rPr lang="de-CH" dirty="0" err="1"/>
              <a:t>jezik</a:t>
            </a:r>
            <a:r>
              <a:rPr lang="de-CH" dirty="0"/>
              <a:t> </a:t>
            </a:r>
            <a:r>
              <a:rPr lang="de-CH" dirty="0" err="1"/>
              <a:t>naše</a:t>
            </a:r>
            <a:r>
              <a:rPr lang="de-CH" dirty="0"/>
              <a:t> </a:t>
            </a:r>
            <a:r>
              <a:rPr lang="de-CH" dirty="0" err="1"/>
              <a:t>sosednje</a:t>
            </a:r>
            <a:r>
              <a:rPr lang="de-CH" dirty="0"/>
              <a:t> </a:t>
            </a:r>
            <a:r>
              <a:rPr lang="de-CH" dirty="0" err="1"/>
              <a:t>države</a:t>
            </a:r>
            <a:r>
              <a:rPr lang="de-CH" dirty="0"/>
              <a:t> </a:t>
            </a:r>
            <a:r>
              <a:rPr lang="de-CH" dirty="0" err="1"/>
              <a:t>posebej</a:t>
            </a:r>
            <a:r>
              <a:rPr lang="de-CH" dirty="0"/>
              <a:t> </a:t>
            </a:r>
            <a:r>
              <a:rPr lang="de-CH" dirty="0" err="1"/>
              <a:t>uporabna</a:t>
            </a:r>
            <a:r>
              <a:rPr lang="de-CH" dirty="0"/>
              <a:t> in </a:t>
            </a:r>
            <a:r>
              <a:rPr lang="de-CH" dirty="0" err="1"/>
              <a:t>zanimiva</a:t>
            </a:r>
            <a:r>
              <a:rPr lang="de-CH" dirty="0"/>
              <a:t> </a:t>
            </a:r>
            <a:r>
              <a:rPr lang="de-CH" dirty="0" err="1"/>
              <a:t>za</a:t>
            </a:r>
            <a:r>
              <a:rPr lang="de-CH" dirty="0"/>
              <a:t> </a:t>
            </a:r>
            <a:r>
              <a:rPr lang="de-CH" dirty="0" err="1"/>
              <a:t>učence</a:t>
            </a:r>
            <a:r>
              <a:rPr lang="de-CH" dirty="0"/>
              <a:t>. </a:t>
            </a:r>
            <a:endParaRPr lang="sl-SI" dirty="0"/>
          </a:p>
          <a:p>
            <a:pPr algn="just"/>
            <a:r>
              <a:rPr lang="de-CH" dirty="0" err="1"/>
              <a:t>Pristop</a:t>
            </a:r>
            <a:r>
              <a:rPr lang="de-CH" dirty="0"/>
              <a:t> k </a:t>
            </a:r>
            <a:r>
              <a:rPr lang="de-CH" dirty="0" err="1"/>
              <a:t>pouku</a:t>
            </a:r>
            <a:r>
              <a:rPr lang="de-CH" dirty="0"/>
              <a:t> </a:t>
            </a:r>
            <a:r>
              <a:rPr lang="de-CH" dirty="0" err="1"/>
              <a:t>italijanščine</a:t>
            </a:r>
            <a:r>
              <a:rPr lang="de-CH" dirty="0"/>
              <a:t> v </a:t>
            </a:r>
            <a:r>
              <a:rPr lang="de-CH" dirty="0" err="1"/>
              <a:t>drugem</a:t>
            </a:r>
            <a:r>
              <a:rPr lang="de-CH" dirty="0"/>
              <a:t> in </a:t>
            </a:r>
            <a:r>
              <a:rPr lang="de-CH" dirty="0" err="1"/>
              <a:t>tretjem</a:t>
            </a:r>
            <a:r>
              <a:rPr lang="de-CH" dirty="0"/>
              <a:t> </a:t>
            </a:r>
            <a:r>
              <a:rPr lang="de-CH" dirty="0" err="1"/>
              <a:t>triletju</a:t>
            </a:r>
            <a:r>
              <a:rPr lang="de-CH" dirty="0"/>
              <a:t> je </a:t>
            </a:r>
            <a:r>
              <a:rPr lang="de-CH" dirty="0" err="1"/>
              <a:t>celosten</a:t>
            </a:r>
            <a:r>
              <a:rPr lang="de-CH" dirty="0"/>
              <a:t> – </a:t>
            </a:r>
            <a:r>
              <a:rPr lang="de-CH" dirty="0" err="1"/>
              <a:t>učenci</a:t>
            </a:r>
            <a:r>
              <a:rPr lang="de-CH" dirty="0"/>
              <a:t> </a:t>
            </a:r>
            <a:r>
              <a:rPr lang="de-CH" dirty="0" err="1"/>
              <a:t>poslušajo</a:t>
            </a:r>
            <a:r>
              <a:rPr lang="de-CH" dirty="0"/>
              <a:t> </a:t>
            </a:r>
            <a:r>
              <a:rPr lang="de-CH" dirty="0" err="1"/>
              <a:t>učiteljico</a:t>
            </a:r>
            <a:r>
              <a:rPr lang="de-CH" dirty="0"/>
              <a:t>, </a:t>
            </a:r>
            <a:r>
              <a:rPr lang="de-CH" dirty="0" err="1"/>
              <a:t>glasbo</a:t>
            </a:r>
            <a:r>
              <a:rPr lang="de-CH" dirty="0"/>
              <a:t>, </a:t>
            </a:r>
            <a:r>
              <a:rPr lang="de-CH" dirty="0" err="1"/>
              <a:t>zvočne</a:t>
            </a:r>
            <a:r>
              <a:rPr lang="de-CH" dirty="0"/>
              <a:t> </a:t>
            </a:r>
            <a:r>
              <a:rPr lang="de-CH" dirty="0" err="1"/>
              <a:t>posnetke</a:t>
            </a:r>
            <a:r>
              <a:rPr lang="de-CH" dirty="0"/>
              <a:t> </a:t>
            </a:r>
            <a:r>
              <a:rPr lang="de-CH" dirty="0" err="1"/>
              <a:t>pogovorov</a:t>
            </a:r>
            <a:r>
              <a:rPr lang="de-CH" dirty="0"/>
              <a:t>. </a:t>
            </a:r>
            <a:endParaRPr lang="sl-SI" dirty="0"/>
          </a:p>
          <a:p>
            <a:pPr algn="just"/>
            <a:r>
              <a:rPr lang="de-CH" dirty="0"/>
              <a:t>V </a:t>
            </a:r>
            <a:r>
              <a:rPr lang="de-CH" dirty="0" err="1"/>
              <a:t>ospredju</a:t>
            </a:r>
            <a:r>
              <a:rPr lang="de-CH" dirty="0"/>
              <a:t> so </a:t>
            </a:r>
            <a:r>
              <a:rPr lang="de-CH" dirty="0" err="1"/>
              <a:t>dejavnosti</a:t>
            </a:r>
            <a:r>
              <a:rPr lang="de-CH" dirty="0"/>
              <a:t> </a:t>
            </a:r>
            <a:r>
              <a:rPr lang="de-CH" dirty="0" err="1"/>
              <a:t>poslušanja</a:t>
            </a:r>
            <a:r>
              <a:rPr lang="de-CH" dirty="0"/>
              <a:t>, </a:t>
            </a:r>
            <a:r>
              <a:rPr lang="de-CH" dirty="0" err="1"/>
              <a:t>govorjenja</a:t>
            </a:r>
            <a:r>
              <a:rPr lang="de-CH" dirty="0"/>
              <a:t> in </a:t>
            </a:r>
            <a:r>
              <a:rPr lang="de-CH" dirty="0" err="1"/>
              <a:t>sporazumevanja</a:t>
            </a:r>
            <a:r>
              <a:rPr lang="de-CH" dirty="0"/>
              <a:t>, </a:t>
            </a:r>
            <a:r>
              <a:rPr lang="de-CH" dirty="0" err="1"/>
              <a:t>upoštevajo</a:t>
            </a:r>
            <a:r>
              <a:rPr lang="de-CH" dirty="0"/>
              <a:t> se </a:t>
            </a:r>
            <a:r>
              <a:rPr lang="de-CH" dirty="0" err="1"/>
              <a:t>interesi</a:t>
            </a:r>
            <a:r>
              <a:rPr lang="de-CH" dirty="0"/>
              <a:t> in </a:t>
            </a:r>
            <a:r>
              <a:rPr lang="de-CH" dirty="0" err="1"/>
              <a:t>napredek</a:t>
            </a:r>
            <a:r>
              <a:rPr lang="de-CH" dirty="0"/>
              <a:t> </a:t>
            </a:r>
            <a:r>
              <a:rPr lang="de-CH" dirty="0" err="1"/>
              <a:t>učencev</a:t>
            </a:r>
            <a:r>
              <a:rPr lang="de-CH" dirty="0"/>
              <a:t>. 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275982" y="3082834"/>
            <a:ext cx="3398520" cy="2555966"/>
          </a:xfrm>
        </p:spPr>
        <p:txBody>
          <a:bodyPr>
            <a:normAutofit/>
          </a:bodyPr>
          <a:lstStyle/>
          <a:p>
            <a:r>
              <a:rPr lang="sl-SI" sz="3200" dirty="0"/>
              <a:t>Vabljeni vsi učenci, ki se radi učite tujih jezikov.</a:t>
            </a:r>
          </a:p>
        </p:txBody>
      </p:sp>
    </p:spTree>
    <p:extLst>
      <p:ext uri="{BB962C8B-B14F-4D97-AF65-F5344CB8AC3E}">
        <p14:creationId xmlns:p14="http://schemas.microsoft.com/office/powerpoint/2010/main" val="3885340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sz="4800" b="1" dirty="0">
                <a:solidFill>
                  <a:srgbClr val="FFFF00"/>
                </a:solidFill>
              </a:rPr>
              <a:t>TEHNIKA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2000" y="761999"/>
            <a:ext cx="6096000" cy="5468983"/>
          </a:xfrm>
        </p:spPr>
        <p:txBody>
          <a:bodyPr/>
          <a:lstStyle/>
          <a:p>
            <a:r>
              <a:rPr lang="sl-SI" b="1" dirty="0"/>
              <a:t>Učenci pri NIT: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b="1" dirty="0"/>
              <a:t> izdelujejo izdelke iz različnih materialov (papir, lepenka, karton, odpadna embalaža, les, akrilno steklo,...),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b="1" dirty="0"/>
              <a:t>spoznavajo lastnosti materialov, različne tehnike izdelave,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b="1" dirty="0"/>
              <a:t>predvsem pa urijo svoje ročne spretnosti in  natančnost.</a:t>
            </a:r>
            <a:endParaRPr lang="sl-SI" dirty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180777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ska">
  <a:themeElements>
    <a:clrScheme name="Metropolitansk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sk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sk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TM03457491[[fn=Mestno]]</Template>
  <TotalTime>34</TotalTime>
  <Words>638</Words>
  <Application>Microsoft Office PowerPoint</Application>
  <PresentationFormat>Širokozaslonsko</PresentationFormat>
  <Paragraphs>60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 Light</vt:lpstr>
      <vt:lpstr>Wingdings</vt:lpstr>
      <vt:lpstr>Metropolitanska</vt:lpstr>
      <vt:lpstr>NEOBVEZNI IZBIRNI PREDMETI - informacije</vt:lpstr>
      <vt:lpstr>V skladu z zakonom osnovna šola izvaja tudi neobvezne izbirne predmete (NIP).  </vt:lpstr>
      <vt:lpstr>PowerPointova predstavitev</vt:lpstr>
      <vt:lpstr>ŠPORT</vt:lpstr>
      <vt:lpstr>RAČUNALNIŠTVO</vt:lpstr>
      <vt:lpstr>UMETNOST</vt:lpstr>
      <vt:lpstr>TUJI JEZIK – lansko leto italijanščina</vt:lpstr>
      <vt:lpstr>TEHNIKA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NEOBVEZNI IZBIRNI PREDMETI - OPIS</dc:title>
  <dc:creator>ucitelj</dc:creator>
  <cp:lastModifiedBy>Urška Špeh</cp:lastModifiedBy>
  <cp:revision>7</cp:revision>
  <dcterms:created xsi:type="dcterms:W3CDTF">2020-04-05T14:06:13Z</dcterms:created>
  <dcterms:modified xsi:type="dcterms:W3CDTF">2021-04-02T10:41:01Z</dcterms:modified>
</cp:coreProperties>
</file>