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5" d="100"/>
          <a:sy n="115" d="100"/>
        </p:scale>
        <p:origin x="43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sl-SI" smtClean="0"/>
              <a:t>Uredite slog naslova matrice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smtClean="0"/>
              <a:t>Kliknite, da uredite slog podnaslova matrice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ska slika z napiso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sl-SI" smtClean="0"/>
              <a:t>Uredite slog naslova matrice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l-SI" smtClean="0"/>
              <a:t>Kliknite ikono, če želite dodati sliko</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48A87A34-81AB-432B-8DAE-1953F412C126}" type="datetimeFigureOut">
              <a:rPr lang="en-US" dirty="0"/>
              <a:t>3/29/2020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aslov in napis">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sl-SI" smtClean="0"/>
              <a:t>Uredite slog naslova matrice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48A87A34-81AB-432B-8DAE-1953F412C126}" type="datetimeFigureOut">
              <a:rPr lang="en-US" dirty="0"/>
              <a:t>3/29/2020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z napisom">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sl-SI" smtClean="0"/>
              <a:t>Uredite slog naslova matrice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48A87A34-81AB-432B-8DAE-1953F412C126}" type="datetimeFigureOut">
              <a:rPr lang="en-US" dirty="0"/>
              <a:t>3/29/2020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ica z imenom">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sl-SI" smtClean="0"/>
              <a:t>Uredite slog naslova matrice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48A87A34-81AB-432B-8DAE-1953F412C126}" type="datetimeFigureOut">
              <a:rPr lang="en-US" dirty="0"/>
              <a:t>3/29/2020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tolpec">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sl-SI" smtClean="0"/>
              <a:t>Uredite slog naslova matrice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3" name="Date Placeholder 2"/>
          <p:cNvSpPr>
            <a:spLocks noGrp="1"/>
          </p:cNvSpPr>
          <p:nvPr>
            <p:ph type="dt" sz="half" idx="10"/>
          </p:nvPr>
        </p:nvSpPr>
        <p:spPr/>
        <p:txBody>
          <a:bodyPr/>
          <a:lstStyle/>
          <a:p>
            <a:fld id="{48A87A34-81AB-432B-8DAE-1953F412C126}" type="datetimeFigureOut">
              <a:rPr lang="en-US" dirty="0"/>
              <a:t>3/29/2020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Stolpec s tremi slikami">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sl-SI" smtClean="0"/>
              <a:t>Uredite slog naslova matrice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l-SI" smtClean="0"/>
              <a:t>Kliknite ikono, če želite dodati sliko</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l-SI" smtClean="0"/>
              <a:t>Kliknite ikono, če želite dodati sliko</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l-SI" smtClean="0"/>
              <a:t>Kliknite ikono, če želite dodati sliko</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3" name="Date Placeholder 2"/>
          <p:cNvSpPr>
            <a:spLocks noGrp="1"/>
          </p:cNvSpPr>
          <p:nvPr>
            <p:ph type="dt" sz="half" idx="10"/>
          </p:nvPr>
        </p:nvSpPr>
        <p:spPr/>
        <p:txBody>
          <a:bodyPr/>
          <a:lstStyle/>
          <a:p>
            <a:fld id="{48A87A34-81AB-432B-8DAE-1953F412C126}" type="datetimeFigureOut">
              <a:rPr lang="en-US" dirty="0"/>
              <a:t>3/29/2020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sl-SI" smtClean="0"/>
              <a:t>Uredite slog naslova matrice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sl-SI" smtClean="0"/>
              <a:t>Uredite slog naslova matrice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sl-SI" smtClean="0"/>
              <a:t>Uredite slog naslova matrice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sl-SI" smtClean="0"/>
              <a:t>Uredite slog naslova matrice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48A87A34-81AB-432B-8DAE-1953F412C126}" type="datetimeFigureOut">
              <a:rPr lang="en-US" dirty="0"/>
              <a:t>3/29/2020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sl-SI" smtClean="0"/>
              <a:t>Uredite slog naslova matrice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sl-SI" smtClean="0"/>
              <a:t>Uredite slog naslova matrice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12" name="Content Placeholder 3"/>
          <p:cNvSpPr>
            <a:spLocks noGrp="1"/>
          </p:cNvSpPr>
          <p:nvPr>
            <p:ph sz="quarter" idx="13"/>
          </p:nvPr>
        </p:nvSpPr>
        <p:spPr>
          <a:xfrm>
            <a:off x="913774" y="3051012"/>
            <a:ext cx="5106027" cy="2740187"/>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13" name="Content Placeholder 5"/>
          <p:cNvSpPr>
            <a:spLocks noGrp="1"/>
          </p:cNvSpPr>
          <p:nvPr>
            <p:ph sz="quarter" idx="14"/>
          </p:nvPr>
        </p:nvSpPr>
        <p:spPr>
          <a:xfrm>
            <a:off x="6172200" y="3051012"/>
            <a:ext cx="5105401" cy="2740187"/>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3/29/2020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sl-SI" smtClean="0"/>
              <a:t>Uredite slog naslova matrice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3/29/2020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sl-SI" smtClean="0"/>
              <a:t>Uredite slog naslova matrice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48A87A34-81AB-432B-8DAE-1953F412C126}" type="datetimeFigureOut">
              <a:rPr lang="en-US" dirty="0"/>
              <a:t>3/29/2020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sl-SI" smtClean="0"/>
              <a:t>Uredite slog naslova matrice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l-SI" smtClean="0"/>
              <a:t>Kliknite ikono, če želite dodati sliko</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48A87A34-81AB-432B-8DAE-1953F412C126}" type="datetimeFigureOut">
              <a:rPr lang="en-US" dirty="0"/>
              <a:t>3/29/2020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sl-SI" smtClean="0"/>
              <a:t>Uredite slog naslova matrice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3/29/2020</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751012" y="1300785"/>
            <a:ext cx="8689976" cy="1782049"/>
          </a:xfrm>
        </p:spPr>
        <p:txBody>
          <a:bodyPr/>
          <a:lstStyle/>
          <a:p>
            <a:r>
              <a:rPr lang="sl-SI" dirty="0" smtClean="0"/>
              <a:t>MLEKO IN MLEČNI IZELKI</a:t>
            </a:r>
            <a:endParaRPr lang="sl-SI" dirty="0"/>
          </a:p>
        </p:txBody>
      </p:sp>
      <p:sp>
        <p:nvSpPr>
          <p:cNvPr id="3" name="Podnaslov 2"/>
          <p:cNvSpPr>
            <a:spLocks noGrp="1"/>
          </p:cNvSpPr>
          <p:nvPr>
            <p:ph type="subTitle" idx="1"/>
          </p:nvPr>
        </p:nvSpPr>
        <p:spPr/>
        <p:txBody>
          <a:bodyPr>
            <a:normAutofit fontScale="92500" lnSpcReduction="10000"/>
          </a:bodyPr>
          <a:lstStyle/>
          <a:p>
            <a:r>
              <a:rPr lang="sl-SI" dirty="0" smtClean="0"/>
              <a:t>Ura gospodinjstva, </a:t>
            </a:r>
            <a:r>
              <a:rPr lang="sl-SI" cap="none" dirty="0" smtClean="0"/>
              <a:t>od </a:t>
            </a:r>
            <a:r>
              <a:rPr lang="sl-SI" dirty="0" smtClean="0"/>
              <a:t>30. 3. </a:t>
            </a:r>
            <a:r>
              <a:rPr lang="sl-SI" cap="none" dirty="0" smtClean="0"/>
              <a:t>2020 od </a:t>
            </a:r>
            <a:r>
              <a:rPr lang="sl-SI" dirty="0" smtClean="0"/>
              <a:t>3. 4. 2020</a:t>
            </a:r>
          </a:p>
          <a:p>
            <a:r>
              <a:rPr lang="sl-SI" cap="none" dirty="0" smtClean="0"/>
              <a:t>Učiteljici,</a:t>
            </a:r>
          </a:p>
          <a:p>
            <a:r>
              <a:rPr lang="sl-SI" dirty="0" smtClean="0"/>
              <a:t>Petra </a:t>
            </a:r>
            <a:r>
              <a:rPr lang="sl-SI" dirty="0" err="1" smtClean="0"/>
              <a:t>fefer</a:t>
            </a:r>
            <a:r>
              <a:rPr lang="sl-SI" dirty="0" smtClean="0"/>
              <a:t> IN IDA ROBEK</a:t>
            </a:r>
            <a:endParaRPr lang="sl-SI" dirty="0"/>
          </a:p>
        </p:txBody>
      </p:sp>
    </p:spTree>
    <p:extLst>
      <p:ext uri="{BB962C8B-B14F-4D97-AF65-F5344CB8AC3E}">
        <p14:creationId xmlns:p14="http://schemas.microsoft.com/office/powerpoint/2010/main" val="623265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913775" y="618517"/>
            <a:ext cx="10364451" cy="909837"/>
          </a:xfrm>
        </p:spPr>
        <p:txBody>
          <a:bodyPr>
            <a:normAutofit/>
          </a:bodyPr>
          <a:lstStyle/>
          <a:p>
            <a:r>
              <a:rPr lang="sl-SI" sz="3000" dirty="0" smtClean="0"/>
              <a:t>NAVODILO ZA DELO V TEM TEDNU</a:t>
            </a:r>
            <a:endParaRPr lang="sl-SI" sz="3000" dirty="0"/>
          </a:p>
        </p:txBody>
      </p:sp>
      <p:sp>
        <p:nvSpPr>
          <p:cNvPr id="3" name="Označba mesta vsebine 2"/>
          <p:cNvSpPr>
            <a:spLocks noGrp="1"/>
          </p:cNvSpPr>
          <p:nvPr>
            <p:ph sz="quarter" idx="13"/>
          </p:nvPr>
        </p:nvSpPr>
        <p:spPr>
          <a:xfrm>
            <a:off x="913774" y="1397726"/>
            <a:ext cx="10363826" cy="4393474"/>
          </a:xfrm>
        </p:spPr>
        <p:txBody>
          <a:bodyPr>
            <a:normAutofit fontScale="92500" lnSpcReduction="10000"/>
          </a:bodyPr>
          <a:lstStyle/>
          <a:p>
            <a:pPr marL="457200" indent="-457200">
              <a:buAutoNum type="arabicPeriod"/>
            </a:pPr>
            <a:r>
              <a:rPr lang="sl-SI" cap="none" dirty="0" smtClean="0"/>
              <a:t>Učenci, v tednu preden smo še bili na šoli, smo zelo različno obravnavali temo Mleko in mlečni izdelki. V spodnjih prosojnicah preverite, koliko smo v posameznem razredih snov predelali. Vso snov prepišite v zvezek (od prosojnice 3 do 6. )</a:t>
            </a:r>
          </a:p>
          <a:p>
            <a:pPr marL="457200" indent="-457200">
              <a:buAutoNum type="arabicPeriod"/>
            </a:pPr>
            <a:r>
              <a:rPr lang="sl-SI" cap="none" dirty="0" smtClean="0"/>
              <a:t>Domača naloga.</a:t>
            </a:r>
          </a:p>
          <a:p>
            <a:pPr>
              <a:buFontTx/>
              <a:buChar char="-"/>
            </a:pPr>
            <a:r>
              <a:rPr lang="sl-SI" cap="none" dirty="0" smtClean="0"/>
              <a:t>Poišči eno embalažo od mleka in jo dobro operi, preglej in prouči. Izreži jo in prilepi v zvezek tako, da bo vidno za katero vrsto mleka gre, koliko ima mlečne maščobe, ali je pasterizirano, homogenizirano in sterilizirano. Pod nalepljeno embalažo v dveh stavkih zapiši za kako kvalitetno mleko gre.</a:t>
            </a:r>
          </a:p>
          <a:p>
            <a:pPr marL="0" indent="0">
              <a:buNone/>
            </a:pPr>
            <a:r>
              <a:rPr lang="sl-SI" cap="none" dirty="0" smtClean="0"/>
              <a:t>   3. Pri mlečnih izdelkih si izberi enega, ki ga najmanj poznaš in zapiši 3 - 4 povedi o tem     mlečnem izdelku. Lahko prilepiš tudi sliko.</a:t>
            </a:r>
          </a:p>
          <a:p>
            <a:pPr marL="0" indent="0">
              <a:buNone/>
            </a:pPr>
            <a:r>
              <a:rPr lang="sl-SI" cap="none" dirty="0" smtClean="0"/>
              <a:t>   4. Pazite nase in na svojo družino </a:t>
            </a:r>
            <a:r>
              <a:rPr lang="sl-SI" cap="none" dirty="0" smtClean="0">
                <a:sym typeface="Wingdings" panose="05000000000000000000" pitchFamily="2" charset="2"/>
              </a:rPr>
              <a:t>.</a:t>
            </a:r>
            <a:endParaRPr lang="sl-SI" cap="none" dirty="0" smtClean="0"/>
          </a:p>
          <a:p>
            <a:pPr marL="0" indent="0">
              <a:buNone/>
            </a:pPr>
            <a:endParaRPr lang="sl-SI" cap="none" dirty="0" smtClean="0"/>
          </a:p>
          <a:p>
            <a:pPr marL="457200" indent="-457200">
              <a:buAutoNum type="arabicPeriod"/>
            </a:pPr>
            <a:endParaRPr lang="sl-SI" cap="none" dirty="0" smtClean="0"/>
          </a:p>
          <a:p>
            <a:pPr marL="0" indent="0">
              <a:buNone/>
            </a:pPr>
            <a:endParaRPr lang="sl-SI" cap="none" dirty="0" smtClean="0"/>
          </a:p>
          <a:p>
            <a:pPr marL="457200" indent="-457200">
              <a:buAutoNum type="arabicPeriod"/>
            </a:pPr>
            <a:endParaRPr lang="sl-SI" cap="none" dirty="0"/>
          </a:p>
        </p:txBody>
      </p:sp>
    </p:spTree>
    <p:extLst>
      <p:ext uri="{BB962C8B-B14F-4D97-AF65-F5344CB8AC3E}">
        <p14:creationId xmlns:p14="http://schemas.microsoft.com/office/powerpoint/2010/main" val="3540983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913775" y="618518"/>
            <a:ext cx="10364451" cy="1131906"/>
          </a:xfrm>
        </p:spPr>
        <p:txBody>
          <a:bodyPr/>
          <a:lstStyle/>
          <a:p>
            <a:r>
              <a:rPr lang="sl-SI" dirty="0" smtClean="0"/>
              <a:t>MLEKO IN MLEČNI IZDELKI</a:t>
            </a:r>
            <a:endParaRPr lang="sl-SI" dirty="0"/>
          </a:p>
        </p:txBody>
      </p:sp>
      <p:sp>
        <p:nvSpPr>
          <p:cNvPr id="3" name="Označba mesta vsebine 2"/>
          <p:cNvSpPr>
            <a:spLocks noGrp="1"/>
          </p:cNvSpPr>
          <p:nvPr>
            <p:ph sz="quarter" idx="13"/>
          </p:nvPr>
        </p:nvSpPr>
        <p:spPr>
          <a:xfrm>
            <a:off x="550873" y="1750425"/>
            <a:ext cx="10382738" cy="4741816"/>
          </a:xfrm>
        </p:spPr>
        <p:txBody>
          <a:bodyPr/>
          <a:lstStyle/>
          <a:p>
            <a:pPr marL="457200" indent="-457200">
              <a:buAutoNum type="arabicPeriod"/>
            </a:pPr>
            <a:r>
              <a:rPr lang="sl-SI" b="1" dirty="0" smtClean="0"/>
              <a:t>VRSTE MLEKA</a:t>
            </a:r>
            <a:r>
              <a:rPr lang="sl-SI" dirty="0" smtClean="0"/>
              <a:t>: </a:t>
            </a:r>
            <a:r>
              <a:rPr lang="sl-SI" cap="none" dirty="0" smtClean="0"/>
              <a:t>mleko nastaja v žlezah sesalcev. Poznamo kravje, kozje, materino,..</a:t>
            </a:r>
          </a:p>
          <a:p>
            <a:pPr marL="457200" indent="-457200">
              <a:buAutoNum type="arabicPeriod"/>
            </a:pPr>
            <a:r>
              <a:rPr lang="sl-SI" b="1" cap="none" dirty="0" smtClean="0"/>
              <a:t>SESTAVA MLEKA:</a:t>
            </a:r>
          </a:p>
          <a:p>
            <a:pPr marL="0" indent="0">
              <a:buNone/>
            </a:pPr>
            <a:r>
              <a:rPr lang="sl-SI" cap="none" dirty="0" smtClean="0"/>
              <a:t>1 liter mleka vsebuje:</a:t>
            </a:r>
          </a:p>
          <a:p>
            <a:pPr>
              <a:buFontTx/>
              <a:buChar char="-"/>
            </a:pPr>
            <a:r>
              <a:rPr lang="sl-SI" cap="none" dirty="0" smtClean="0"/>
              <a:t>87,5% vode</a:t>
            </a:r>
          </a:p>
          <a:p>
            <a:pPr>
              <a:buFontTx/>
              <a:buChar char="-"/>
            </a:pPr>
            <a:r>
              <a:rPr lang="sl-SI" cap="none" dirty="0" smtClean="0"/>
              <a:t>12,5% hranilnih snovi (beljakovine 33 g,</a:t>
            </a:r>
          </a:p>
          <a:p>
            <a:pPr marL="0" indent="0">
              <a:buNone/>
            </a:pPr>
            <a:r>
              <a:rPr lang="sl-SI" cap="none" dirty="0"/>
              <a:t>m</a:t>
            </a:r>
            <a:r>
              <a:rPr lang="sl-SI" cap="none" dirty="0" smtClean="0"/>
              <a:t>aščobe 33g, mlečni sladkor laktoza 48 g, </a:t>
            </a:r>
          </a:p>
          <a:p>
            <a:pPr marL="0" indent="0">
              <a:buNone/>
            </a:pPr>
            <a:r>
              <a:rPr lang="sl-SI" cap="none" dirty="0" smtClean="0"/>
              <a:t>mineralne snovi – KALCIJ, FOSFOR in</a:t>
            </a:r>
          </a:p>
          <a:p>
            <a:pPr marL="0" indent="0">
              <a:buNone/>
            </a:pPr>
            <a:r>
              <a:rPr lang="sl-SI" cap="none" dirty="0"/>
              <a:t>v</a:t>
            </a:r>
            <a:r>
              <a:rPr lang="sl-SI" cap="none" dirty="0" smtClean="0"/>
              <a:t>itamine – A,,D,E in K.</a:t>
            </a:r>
          </a:p>
        </p:txBody>
      </p:sp>
      <p:pic>
        <p:nvPicPr>
          <p:cNvPr id="1026" name="Picture 2" descr="latt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91846" y="2467672"/>
            <a:ext cx="4518762" cy="34882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946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p:cNvSpPr>
            <a:spLocks noGrp="1"/>
          </p:cNvSpPr>
          <p:nvPr>
            <p:ph sz="quarter" idx="13"/>
          </p:nvPr>
        </p:nvSpPr>
        <p:spPr>
          <a:xfrm>
            <a:off x="913774" y="666206"/>
            <a:ext cx="10363826" cy="5460274"/>
          </a:xfrm>
        </p:spPr>
        <p:txBody>
          <a:bodyPr>
            <a:normAutofit lnSpcReduction="10000"/>
          </a:bodyPr>
          <a:lstStyle/>
          <a:p>
            <a:pPr marL="0" indent="0">
              <a:buNone/>
            </a:pPr>
            <a:r>
              <a:rPr lang="sl-SI" dirty="0" smtClean="0"/>
              <a:t>3. </a:t>
            </a:r>
            <a:r>
              <a:rPr lang="sl-SI" cap="none" dirty="0" smtClean="0"/>
              <a:t>Mleko je hitro pokvarljivo živilo, zato ga mora mlečna industrija ustrezno predelati, da mu podaljša rok trajanja. Poznamo naslednje postopke:</a:t>
            </a:r>
          </a:p>
          <a:p>
            <a:pPr marL="0" indent="0">
              <a:buNone/>
            </a:pPr>
            <a:r>
              <a:rPr lang="sl-SI" b="1" u="sng" cap="none" dirty="0" smtClean="0"/>
              <a:t>PATERIZACIJA</a:t>
            </a:r>
            <a:r>
              <a:rPr lang="sl-SI" cap="none" dirty="0" smtClean="0"/>
              <a:t>: postopek segrevanje mleka nad 75 °C. Uničimo večino mikroorganizmov. Mleko je </a:t>
            </a:r>
            <a:r>
              <a:rPr lang="sl-SI" cap="none" dirty="0"/>
              <a:t>o</a:t>
            </a:r>
            <a:r>
              <a:rPr lang="sl-SI" cap="none" dirty="0" smtClean="0"/>
              <a:t>bstojno 3-5 dni.</a:t>
            </a:r>
          </a:p>
          <a:p>
            <a:pPr marL="0" indent="0">
              <a:buNone/>
            </a:pPr>
            <a:r>
              <a:rPr lang="sl-SI" b="1" u="sng" cap="none" dirty="0" smtClean="0"/>
              <a:t>STERILIZAVIJA:</a:t>
            </a:r>
            <a:r>
              <a:rPr lang="sl-SI" cap="none" dirty="0" smtClean="0"/>
              <a:t> postopek segrevanja mleka nad 100°C. Uničimo vse mikroorganizme in veliko koristnih hranilnih snovi. Mleko je obstojno več mesecev. Poznamo tudi UVT mleko, ki je segreto s sevanjem na 145°C.</a:t>
            </a:r>
          </a:p>
          <a:p>
            <a:pPr marL="0" indent="0">
              <a:buNone/>
            </a:pPr>
            <a:r>
              <a:rPr lang="sl-SI" b="1" u="sng" cap="none" dirty="0" smtClean="0"/>
              <a:t>HOMOGENIZACIJA</a:t>
            </a:r>
            <a:r>
              <a:rPr lang="sl-SI" cap="none" dirty="0" smtClean="0"/>
              <a:t>: je postopek pri katerem z močnimi pritiski razbijejo velike maščobne kroglice na mikroskopsko majhne. Pri homogeniziranem mleku se ne naredi smetana, ko ga segrevamo. Vse več je dokazov, da je pretirano uživanje homogeniziranega mleka zdravju škodljivo, povzroča holesterol.</a:t>
            </a:r>
          </a:p>
          <a:p>
            <a:pPr marL="0" indent="0">
              <a:buNone/>
            </a:pPr>
            <a:r>
              <a:rPr lang="sl-SI" b="1" u="sng" cap="none" dirty="0" smtClean="0"/>
              <a:t>TIPIZACIJA</a:t>
            </a:r>
            <a:r>
              <a:rPr lang="sl-SI" cap="none" dirty="0" smtClean="0"/>
              <a:t>: mleku lahko določimo delež mlečne maščobe: 0,5 </a:t>
            </a:r>
            <a:r>
              <a:rPr lang="sl-SI" cap="none" dirty="0" err="1" smtClean="0"/>
              <a:t>m.m</a:t>
            </a:r>
            <a:r>
              <a:rPr lang="sl-SI" cap="none" dirty="0" smtClean="0"/>
              <a:t>., 1,6 </a:t>
            </a:r>
            <a:r>
              <a:rPr lang="sl-SI" cap="none" dirty="0" err="1" smtClean="0"/>
              <a:t>m.m</a:t>
            </a:r>
            <a:r>
              <a:rPr lang="sl-SI" cap="none" dirty="0" smtClean="0"/>
              <a:t>., 3,5 </a:t>
            </a:r>
            <a:r>
              <a:rPr lang="sl-SI" cap="none" dirty="0" err="1" smtClean="0"/>
              <a:t>m.m</a:t>
            </a:r>
            <a:r>
              <a:rPr lang="sl-SI" cap="none" dirty="0" smtClean="0"/>
              <a:t>. in domače mleko, ki ima okrog 5 </a:t>
            </a:r>
            <a:r>
              <a:rPr lang="sl-SI" cap="none" dirty="0" err="1" smtClean="0"/>
              <a:t>m.m</a:t>
            </a:r>
            <a:r>
              <a:rPr lang="sl-SI" cap="none" dirty="0" smtClean="0"/>
              <a:t>. Mlečna maščoba je za rast in razvoj zelo pomembna, če le ni homogenizirana.</a:t>
            </a:r>
            <a:endParaRPr lang="sl-SI" cap="none" dirty="0"/>
          </a:p>
        </p:txBody>
      </p:sp>
    </p:spTree>
    <p:extLst>
      <p:ext uri="{BB962C8B-B14F-4D97-AF65-F5344CB8AC3E}">
        <p14:creationId xmlns:p14="http://schemas.microsoft.com/office/powerpoint/2010/main" val="1080884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p:cNvSpPr>
            <a:spLocks noGrp="1"/>
          </p:cNvSpPr>
          <p:nvPr>
            <p:ph sz="quarter" idx="13"/>
          </p:nvPr>
        </p:nvSpPr>
        <p:spPr>
          <a:xfrm>
            <a:off x="1031340" y="600893"/>
            <a:ext cx="10363826" cy="5229496"/>
          </a:xfrm>
        </p:spPr>
        <p:txBody>
          <a:bodyPr/>
          <a:lstStyle/>
          <a:p>
            <a:pPr marL="0" indent="0">
              <a:buNone/>
            </a:pPr>
            <a:endParaRPr lang="sl-SI" dirty="0" smtClean="0"/>
          </a:p>
          <a:p>
            <a:pPr marL="0" indent="0">
              <a:buNone/>
            </a:pPr>
            <a:r>
              <a:rPr lang="sl-SI" dirty="0" smtClean="0"/>
              <a:t>4. </a:t>
            </a:r>
            <a:r>
              <a:rPr lang="sl-SI" b="1" dirty="0" smtClean="0"/>
              <a:t>NAKUP IN SHRANJEVANJE MLEKA</a:t>
            </a:r>
          </a:p>
          <a:p>
            <a:pPr>
              <a:buFontTx/>
              <a:buChar char="-"/>
            </a:pPr>
            <a:r>
              <a:rPr lang="sl-SI" cap="none" dirty="0"/>
              <a:t>P</a:t>
            </a:r>
            <a:r>
              <a:rPr lang="sl-SI" cap="none" dirty="0" smtClean="0"/>
              <a:t>ri nakupu mleka dajemo prednost domačemu nepredelanemu mleku.</a:t>
            </a:r>
          </a:p>
          <a:p>
            <a:pPr>
              <a:buFontTx/>
              <a:buChar char="-"/>
            </a:pPr>
            <a:r>
              <a:rPr lang="sl-SI" cap="none" dirty="0" smtClean="0"/>
              <a:t>Če slabo prenašamo mleko, dajemo prednost mlečnim izdelkom. Na trgu je na razpolago tudi kozje mleko, mleko brez laktoze, ..</a:t>
            </a:r>
          </a:p>
          <a:p>
            <a:pPr>
              <a:buFontTx/>
              <a:buChar char="-"/>
            </a:pPr>
            <a:r>
              <a:rPr lang="sl-SI" cap="none" dirty="0" smtClean="0"/>
              <a:t>Če je možno kupujemo mleko, ki je ekološke ali lokalne pridelave.</a:t>
            </a:r>
          </a:p>
          <a:p>
            <a:pPr>
              <a:buFontTx/>
              <a:buChar char="-"/>
            </a:pPr>
            <a:r>
              <a:rPr lang="sl-SI" cap="none" dirty="0" smtClean="0"/>
              <a:t>Mleko shranjujemo v hladilniku.</a:t>
            </a:r>
          </a:p>
          <a:p>
            <a:pPr>
              <a:buFontTx/>
              <a:buChar char="-"/>
            </a:pPr>
            <a:r>
              <a:rPr lang="sl-SI" cap="none" dirty="0" smtClean="0"/>
              <a:t>Mleko je zaradi svoje bogate hranilne sestave potrebno „jesti“ in ne piti.</a:t>
            </a:r>
          </a:p>
          <a:p>
            <a:pPr>
              <a:buFontTx/>
              <a:buChar char="-"/>
            </a:pPr>
            <a:endParaRPr lang="sl-SI" cap="none" dirty="0" smtClean="0"/>
          </a:p>
          <a:p>
            <a:pPr>
              <a:buFontTx/>
              <a:buChar char="-"/>
            </a:pPr>
            <a:endParaRPr lang="sl-SI" cap="none" dirty="0"/>
          </a:p>
        </p:txBody>
      </p:sp>
    </p:spTree>
    <p:extLst>
      <p:ext uri="{BB962C8B-B14F-4D97-AF65-F5344CB8AC3E}">
        <p14:creationId xmlns:p14="http://schemas.microsoft.com/office/powerpoint/2010/main" val="2185252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p:cNvSpPr>
            <a:spLocks noGrp="1"/>
          </p:cNvSpPr>
          <p:nvPr>
            <p:ph sz="quarter" idx="13"/>
          </p:nvPr>
        </p:nvSpPr>
        <p:spPr>
          <a:xfrm>
            <a:off x="758199" y="941478"/>
            <a:ext cx="10363826" cy="4759233"/>
          </a:xfrm>
        </p:spPr>
        <p:txBody>
          <a:bodyPr/>
          <a:lstStyle/>
          <a:p>
            <a:pPr marL="0" indent="0">
              <a:buNone/>
            </a:pPr>
            <a:r>
              <a:rPr lang="sl-SI" dirty="0" smtClean="0"/>
              <a:t>5. </a:t>
            </a:r>
            <a:r>
              <a:rPr lang="sl-SI" b="1" dirty="0" smtClean="0"/>
              <a:t>MLEČNI IZDELKI</a:t>
            </a:r>
          </a:p>
          <a:p>
            <a:pPr marL="0" indent="0">
              <a:buNone/>
            </a:pPr>
            <a:r>
              <a:rPr lang="sl-SI" cap="none" dirty="0" smtClean="0"/>
              <a:t>Poznamo veliko vrst mlečnih izdelkov: JOGURT, KEFIR, SMETANA, MASLO, PINJENEC,</a:t>
            </a:r>
          </a:p>
          <a:p>
            <a:pPr marL="0" indent="0">
              <a:buNone/>
            </a:pPr>
            <a:r>
              <a:rPr lang="sl-SI" cap="none" dirty="0" smtClean="0"/>
              <a:t>SIROTKA, SIR, KISLO MLEKO, SLADOLED,..</a:t>
            </a:r>
          </a:p>
          <a:p>
            <a:pPr marL="0" indent="0">
              <a:buNone/>
            </a:pPr>
            <a:endParaRPr lang="sl-SI" cap="none" dirty="0"/>
          </a:p>
        </p:txBody>
      </p:sp>
      <p:pic>
        <p:nvPicPr>
          <p:cNvPr id="2050" name="Picture 2" descr="Pomurske mlekarne Sir Ementalec hle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1095" y="3056708"/>
            <a:ext cx="3725354" cy="2485344"/>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Rezultat iskanja slik za sladol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94165" y="3056708"/>
            <a:ext cx="2487248" cy="24872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2624783"/>
      </p:ext>
    </p:extLst>
  </p:cSld>
  <p:clrMapOvr>
    <a:masterClrMapping/>
  </p:clrMapOvr>
</p:sld>
</file>

<file path=ppt/theme/theme1.xml><?xml version="1.0" encoding="utf-8"?>
<a:theme xmlns:a="http://schemas.openxmlformats.org/drawingml/2006/main" name="Kapljica">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TM04033925[[fn=Kapljica]]</Template>
  <TotalTime>55</TotalTime>
  <Words>516</Words>
  <Application>Microsoft Office PowerPoint</Application>
  <PresentationFormat>Širokozaslonsko</PresentationFormat>
  <Paragraphs>36</Paragraphs>
  <Slides>6</Slides>
  <Notes>0</Notes>
  <HiddenSlides>0</HiddenSlides>
  <MMClips>0</MMClips>
  <ScaleCrop>false</ScaleCrop>
  <HeadingPairs>
    <vt:vector size="6" baseType="variant">
      <vt:variant>
        <vt:lpstr>Uporabljene pisave</vt:lpstr>
      </vt:variant>
      <vt:variant>
        <vt:i4>3</vt:i4>
      </vt:variant>
      <vt:variant>
        <vt:lpstr>Tema</vt:lpstr>
      </vt:variant>
      <vt:variant>
        <vt:i4>1</vt:i4>
      </vt:variant>
      <vt:variant>
        <vt:lpstr>Naslovi diapozitivov</vt:lpstr>
      </vt:variant>
      <vt:variant>
        <vt:i4>6</vt:i4>
      </vt:variant>
    </vt:vector>
  </HeadingPairs>
  <TitlesOfParts>
    <vt:vector size="10" baseType="lpstr">
      <vt:lpstr>Arial</vt:lpstr>
      <vt:lpstr>Tw Cen MT</vt:lpstr>
      <vt:lpstr>Wingdings</vt:lpstr>
      <vt:lpstr>Kapljica</vt:lpstr>
      <vt:lpstr>MLEKO IN MLEČNI IZELKI</vt:lpstr>
      <vt:lpstr>NAVODILO ZA DELO V TEM TEDNU</vt:lpstr>
      <vt:lpstr>MLEKO IN MLEČNI IZDELKI</vt:lpstr>
      <vt:lpstr>PowerPointova predstavitev</vt:lpstr>
      <vt:lpstr>PowerPointova predstavitev</vt:lpstr>
      <vt:lpstr>PowerPointova predstavitev</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PowerPointova predstavitev</dc:title>
  <dc:creator>Fefer</dc:creator>
  <cp:lastModifiedBy>Windows User</cp:lastModifiedBy>
  <cp:revision>12</cp:revision>
  <dcterms:created xsi:type="dcterms:W3CDTF">2020-03-24T12:43:18Z</dcterms:created>
  <dcterms:modified xsi:type="dcterms:W3CDTF">2020-03-29T10:42:33Z</dcterms:modified>
</cp:coreProperties>
</file>